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70"/>
  </p:handoutMasterIdLst>
  <p:sldIdLst>
    <p:sldId id="459" r:id="rId3"/>
    <p:sldId id="947" r:id="rId5"/>
    <p:sldId id="948" r:id="rId6"/>
    <p:sldId id="950" r:id="rId7"/>
    <p:sldId id="951" r:id="rId8"/>
    <p:sldId id="952" r:id="rId9"/>
    <p:sldId id="953" r:id="rId10"/>
    <p:sldId id="954" r:id="rId11"/>
    <p:sldId id="1015" r:id="rId12"/>
    <p:sldId id="1016" r:id="rId13"/>
    <p:sldId id="1002" r:id="rId14"/>
    <p:sldId id="1003" r:id="rId15"/>
    <p:sldId id="1008" r:id="rId16"/>
    <p:sldId id="1018" r:id="rId17"/>
    <p:sldId id="956" r:id="rId18"/>
    <p:sldId id="1004" r:id="rId19"/>
    <p:sldId id="1020" r:id="rId20"/>
    <p:sldId id="1006" r:id="rId21"/>
    <p:sldId id="1084" r:id="rId22"/>
    <p:sldId id="955" r:id="rId23"/>
    <p:sldId id="958" r:id="rId24"/>
    <p:sldId id="959" r:id="rId25"/>
    <p:sldId id="960" r:id="rId26"/>
    <p:sldId id="1009" r:id="rId27"/>
    <p:sldId id="1010" r:id="rId28"/>
    <p:sldId id="1011" r:id="rId29"/>
    <p:sldId id="957" r:id="rId30"/>
    <p:sldId id="1012" r:id="rId31"/>
    <p:sldId id="1013" r:id="rId32"/>
    <p:sldId id="1014" r:id="rId33"/>
    <p:sldId id="1021" r:id="rId34"/>
    <p:sldId id="961" r:id="rId35"/>
    <p:sldId id="963" r:id="rId36"/>
    <p:sldId id="964" r:id="rId37"/>
    <p:sldId id="1087" r:id="rId38"/>
    <p:sldId id="965" r:id="rId39"/>
    <p:sldId id="966" r:id="rId40"/>
    <p:sldId id="969" r:id="rId41"/>
    <p:sldId id="967" r:id="rId42"/>
    <p:sldId id="968" r:id="rId43"/>
    <p:sldId id="970" r:id="rId44"/>
    <p:sldId id="971" r:id="rId45"/>
    <p:sldId id="974" r:id="rId46"/>
    <p:sldId id="972" r:id="rId47"/>
    <p:sldId id="973" r:id="rId48"/>
    <p:sldId id="975" r:id="rId49"/>
    <p:sldId id="979" r:id="rId50"/>
    <p:sldId id="976" r:id="rId51"/>
    <p:sldId id="977" r:id="rId52"/>
    <p:sldId id="978" r:id="rId53"/>
    <p:sldId id="1085" r:id="rId54"/>
    <p:sldId id="985" r:id="rId55"/>
    <p:sldId id="980" r:id="rId56"/>
    <p:sldId id="981" r:id="rId57"/>
    <p:sldId id="1072" r:id="rId58"/>
    <p:sldId id="1017" r:id="rId59"/>
    <p:sldId id="986" r:id="rId60"/>
    <p:sldId id="983" r:id="rId61"/>
    <p:sldId id="984" r:id="rId62"/>
    <p:sldId id="987" r:id="rId63"/>
    <p:sldId id="988" r:id="rId64"/>
    <p:sldId id="989" r:id="rId65"/>
    <p:sldId id="990" r:id="rId66"/>
    <p:sldId id="991" r:id="rId67"/>
    <p:sldId id="993" r:id="rId68"/>
    <p:sldId id="992" r:id="rId6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C2111D"/>
    <a:srgbClr val="7E121E"/>
    <a:srgbClr val="F0F0F0"/>
    <a:srgbClr val="B70004"/>
    <a:srgbClr val="E00F18"/>
    <a:srgbClr val="8012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0698" autoAdjust="0"/>
    <p:restoredTop sz="94424" autoAdjust="0"/>
  </p:normalViewPr>
  <p:slideViewPr>
    <p:cSldViewPr snapToGrid="0" showGuides="1">
      <p:cViewPr>
        <p:scale>
          <a:sx n="100" d="100"/>
          <a:sy n="100" d="100"/>
        </p:scale>
        <p:origin x="-378" y="150"/>
      </p:cViewPr>
      <p:guideLst>
        <p:guide orient="horz" pos="231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3" Type="http://schemas.openxmlformats.org/officeDocument/2006/relationships/tableStyles" Target="tableStyles.xml"/><Relationship Id="rId72" Type="http://schemas.openxmlformats.org/officeDocument/2006/relationships/viewProps" Target="viewProps.xml"/><Relationship Id="rId71" Type="http://schemas.openxmlformats.org/officeDocument/2006/relationships/presProps" Target="presProps.xml"/><Relationship Id="rId70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true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true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true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/>
              <a:t>1-46</a:t>
            </a:r>
            <a:endParaRPr lang="zh-CN" altLang="en-US"/>
          </a:p>
        </p:txBody>
      </p:sp>
      <p:sp>
        <p:nvSpPr>
          <p:cNvPr id="5" name="灯片编号占位符 4"/>
          <p:cNvSpPr>
            <a:spLocks noGrp="true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true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true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3FFB51-4665-48B7-BEFA-76857FF8D8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true" noRot="true" noChangeAspect="true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true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true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/>
              <a:t>1-46</a:t>
            </a:r>
            <a:endParaRPr lang="zh-CN" altLang="en-US"/>
          </a:p>
        </p:txBody>
      </p:sp>
      <p:sp>
        <p:nvSpPr>
          <p:cNvPr id="7" name="灯片编号占位符 6"/>
          <p:cNvSpPr>
            <a:spLocks noGrp="true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5"/>
          </p:nvPr>
        </p:nvSpPr>
        <p:spPr/>
        <p:txBody>
          <a:bodyPr/>
          <a:p>
            <a:fld id="{2F528850-2C99-4794-96FA-8A66597F1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random/>
      </p:transition>
    </mc:Choice>
    <mc:Fallback>
      <p:transition spd="slow" advClick="false" advTm="0">
        <p:random/>
      </p:transition>
    </mc:Fallback>
  </mc:AlternateContent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 userDrawn="true"/>
        </p:nvPicPr>
        <p:blipFill rotWithShape="true">
          <a:blip r:embed="rId2" cstate="screen"/>
          <a:srcRect/>
          <a:stretch>
            <a:fillRect/>
          </a:stretch>
        </p:blipFill>
        <p:spPr>
          <a:xfrm>
            <a:off x="0" y="6229350"/>
            <a:ext cx="12192000" cy="609600"/>
          </a:xfrm>
          <a:prstGeom prst="rect">
            <a:avLst/>
          </a:prstGeom>
        </p:spPr>
      </p:pic>
      <p:sp>
        <p:nvSpPr>
          <p:cNvPr id="10" name="矩形 9"/>
          <p:cNvSpPr/>
          <p:nvPr userDrawn="true"/>
        </p:nvSpPr>
        <p:spPr>
          <a:xfrm>
            <a:off x="914400" y="364627"/>
            <a:ext cx="11277600" cy="514213"/>
          </a:xfrm>
          <a:prstGeom prst="rect">
            <a:avLst/>
          </a:prstGeom>
          <a:gradFill flip="none" rotWithShape="true">
            <a:gsLst>
              <a:gs pos="100000">
                <a:srgbClr val="E00F18">
                  <a:alpha val="0"/>
                </a:srgbClr>
              </a:gs>
              <a:gs pos="0">
                <a:srgbClr val="B70004"/>
              </a:gs>
            </a:gsLst>
            <a:lin ang="0" scaled="true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true"/>
          </p:cNvPicPr>
          <p:nvPr userDrawn="true"/>
        </p:nvPicPr>
        <p:blipFill rotWithShape="true">
          <a:blip r:embed="rId3" cstate="screen"/>
          <a:srcRect/>
          <a:stretch>
            <a:fillRect/>
          </a:stretch>
        </p:blipFill>
        <p:spPr>
          <a:xfrm>
            <a:off x="0" y="176499"/>
            <a:ext cx="1403593" cy="754896"/>
          </a:xfrm>
          <a:prstGeom prst="rect">
            <a:avLst/>
          </a:prstGeom>
        </p:spPr>
      </p:pic>
      <p:cxnSp>
        <p:nvCxnSpPr>
          <p:cNvPr id="12" name="直接连接符 11"/>
          <p:cNvCxnSpPr/>
          <p:nvPr userDrawn="true"/>
        </p:nvCxnSpPr>
        <p:spPr>
          <a:xfrm>
            <a:off x="1110343" y="878843"/>
            <a:ext cx="110236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random/>
      </p:transition>
    </mc:Choice>
    <mc:Fallback>
      <p:transition spd="slow" advClick="false" advTm="0">
        <p:random/>
      </p:transition>
    </mc:Fallback>
  </mc:AlternateContent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true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true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true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959D41-88B4-4AC3-AFDD-5C073581D693}" type="datetimeFigureOut">
              <a:rPr lang="zh-CN" altLang="en-US" smtClean="0">
                <a:solidFill>
                  <a:srgbClr val="C00000">
                    <a:tint val="75000"/>
                  </a:srgbClr>
                </a:solidFill>
              </a:rPr>
            </a:fld>
            <a:endParaRPr lang="zh-CN" altLang="en-US">
              <a:solidFill>
                <a:srgbClr val="C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true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zh-CN" altLang="en-US">
                <a:solidFill>
                  <a:srgbClr val="C00000">
                    <a:tint val="75000"/>
                  </a:srgbClr>
                </a:solidFill>
              </a:rPr>
              <a:t>1-66</a:t>
            </a:r>
            <a:endParaRPr lang="zh-CN" altLang="en-US">
              <a:solidFill>
                <a:srgbClr val="C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D3AF17-1097-4323-98F1-8A5D68B86AC4}" type="slidenum">
              <a:rPr lang="zh-CN" altLang="en-US" smtClean="0">
                <a:solidFill>
                  <a:srgbClr val="C00000">
                    <a:tint val="75000"/>
                  </a:srgbClr>
                </a:solidFill>
              </a:rPr>
            </a:fld>
            <a:endParaRPr lang="zh-CN" altLang="en-US">
              <a:solidFill>
                <a:srgbClr val="C00000">
                  <a:tint val="75000"/>
                </a:srgb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random/>
      </p:transition>
    </mc:Choice>
    <mc:Fallback>
      <p:transition spd="slow" advClick="false" advTm="0">
        <p:random/>
      </p:transition>
    </mc:Fallback>
  </mc:AlternateContent>
  <p:hf hdr="0" ftr="0" dt="0"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211208_093139"/>
          <p:cNvPicPr>
            <a:picLocks noChangeAspect="true"/>
          </p:cNvPicPr>
          <p:nvPr userDrawn="true"/>
        </p:nvPicPr>
        <p:blipFill>
          <a:blip r:embed="rId4"/>
          <a:stretch>
            <a:fillRect/>
          </a:stretch>
        </p:blipFill>
        <p:spPr>
          <a:xfrm>
            <a:off x="-4445" y="-42545"/>
            <a:ext cx="12192000" cy="694245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random/>
      </p:transition>
    </mc:Choice>
    <mc:Fallback>
      <p:transition spd="slow" advClick="false" advTm="0">
        <p:random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8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jpe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9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4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6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27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28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9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0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2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3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4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5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9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3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0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0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41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2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4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43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4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3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6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45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3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7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46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3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8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47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9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8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0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49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4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50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4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51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4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2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4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4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53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4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5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54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4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6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55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4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6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4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8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7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4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9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58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0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59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5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0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5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1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5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2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5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4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63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5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4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5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6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65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5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7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66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5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8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67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5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9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68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0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69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6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0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6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1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6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2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6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6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5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6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6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5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14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1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true"/>
          </p:cNvPicPr>
          <p:nvPr/>
        </p:nvPicPr>
        <p:blipFill>
          <a:blip r:embed="rId1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4853940" cy="1692275"/>
          </a:xfrm>
          <a:prstGeom prst="rect">
            <a:avLst/>
          </a:prstGeom>
        </p:spPr>
      </p:pic>
      <p:sp>
        <p:nvSpPr>
          <p:cNvPr id="4" name="文本框 3"/>
          <p:cNvSpPr txBox="true"/>
          <p:nvPr/>
        </p:nvSpPr>
        <p:spPr>
          <a:xfrm>
            <a:off x="3743325" y="1753870"/>
            <a:ext cx="4743450" cy="12604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工作方法创新</a:t>
            </a:r>
            <a:r>
              <a:rPr lang="en-US" altLang="zh-CN" sz="4400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36</a:t>
            </a:r>
            <a:r>
              <a:rPr lang="zh-CN" altLang="en-US" sz="4400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法</a:t>
            </a:r>
            <a:endParaRPr lang="zh-CN" altLang="en-US" sz="4400">
              <a:solidFill>
                <a:srgbClr val="FF0000"/>
              </a:solidFill>
              <a:latin typeface="方正魏碑_GBK" panose="02000000000000000000" charset="-122"/>
              <a:ea typeface="方正魏碑_GBK" panose="02000000000000000000" charset="-122"/>
              <a:cs typeface="方正魏碑_GBK" panose="02000000000000000000" charset="-122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 </a:t>
            </a:r>
            <a:r>
              <a:rPr lang="en-US" altLang="zh-CN" sz="3200">
                <a:solidFill>
                  <a:schemeClr val="tx1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           ——36</a:t>
            </a:r>
            <a:r>
              <a:rPr lang="zh-CN" altLang="en-US" sz="3200">
                <a:solidFill>
                  <a:schemeClr val="tx1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工作法</a:t>
            </a:r>
            <a:endParaRPr lang="zh-CN" altLang="en-US" sz="3200">
              <a:solidFill>
                <a:schemeClr val="tx1"/>
              </a:solidFill>
              <a:latin typeface="方正魏碑_GBK" panose="02000000000000000000" charset="-122"/>
              <a:ea typeface="方正魏碑_GBK" panose="02000000000000000000" charset="-122"/>
              <a:cs typeface="方正魏碑_GBK" panose="02000000000000000000" charset="-122"/>
            </a:endParaRPr>
          </a:p>
        </p:txBody>
      </p:sp>
      <p:sp>
        <p:nvSpPr>
          <p:cNvPr id="5" name="矩形: 圆角 27"/>
          <p:cNvSpPr/>
          <p:nvPr/>
        </p:nvSpPr>
        <p:spPr>
          <a:xfrm>
            <a:off x="3134994" y="3289935"/>
            <a:ext cx="5748519" cy="50546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00F18"/>
              </a:gs>
              <a:gs pos="100000">
                <a:srgbClr val="80121F"/>
              </a:gs>
            </a:gsLst>
            <a:lin ang="5400000" scaled="tru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true"/>
          <p:nvPr/>
        </p:nvSpPr>
        <p:spPr>
          <a:xfrm>
            <a:off x="3853815" y="3358515"/>
            <a:ext cx="407162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河南省教育厅  </a:t>
            </a:r>
            <a:r>
              <a:rPr lang="en-US" altLang="zh-CN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   </a:t>
            </a:r>
            <a:r>
              <a:rPr lang="zh-CN" altLang="zh-CN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傅晓凯博士</a:t>
            </a:r>
            <a:endParaRPr lang="zh-CN" altLang="en-US"/>
          </a:p>
        </p:txBody>
      </p:sp>
      <p:pic>
        <p:nvPicPr>
          <p:cNvPr id="2" name="内容占位符 3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5614035"/>
            <a:ext cx="12192000" cy="12922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true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0865358" y="272044"/>
            <a:ext cx="890080" cy="9203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true"/>
          </p:cNvPicPr>
          <p:nvPr/>
        </p:nvPicPr>
        <p:blipFill>
          <a:blip r:embed="rId4"/>
          <a:srcRect t="8155" r="96139"/>
          <a:stretch>
            <a:fillRect/>
          </a:stretch>
        </p:blipFill>
        <p:spPr>
          <a:xfrm>
            <a:off x="7768590" y="696595"/>
            <a:ext cx="331470" cy="54648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true"/>
          </p:cNvPicPr>
          <p:nvPr/>
        </p:nvPicPr>
        <p:blipFill>
          <a:blip r:embed="rId5"/>
          <a:srcRect b="10708"/>
          <a:stretch>
            <a:fillRect/>
          </a:stretch>
        </p:blipFill>
        <p:spPr>
          <a:xfrm>
            <a:off x="4404995" y="696595"/>
            <a:ext cx="3382645" cy="54648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true"/>
          </p:cNvPicPr>
          <p:nvPr/>
        </p:nvPicPr>
        <p:blipFill>
          <a:blip r:embed="rId4"/>
          <a:srcRect t="8155" r="96139"/>
          <a:stretch>
            <a:fillRect/>
          </a:stretch>
        </p:blipFill>
        <p:spPr>
          <a:xfrm>
            <a:off x="4268470" y="696595"/>
            <a:ext cx="136525" cy="54648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true"/>
          </p:cNvPicPr>
          <p:nvPr/>
        </p:nvPicPr>
        <p:blipFill>
          <a:blip r:embed="rId6"/>
          <a:srcRect l="3143" t="404" r="85100" b="60911"/>
          <a:stretch>
            <a:fillRect/>
          </a:stretch>
        </p:blipFill>
        <p:spPr>
          <a:xfrm>
            <a:off x="4404995" y="696595"/>
            <a:ext cx="339090" cy="26777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true"/>
          </p:cNvPicPr>
          <p:nvPr/>
        </p:nvPicPr>
        <p:blipFill>
          <a:blip r:embed="rId6"/>
          <a:srcRect l="3143" t="404" r="85100" b="60911"/>
          <a:stretch>
            <a:fillRect/>
          </a:stretch>
        </p:blipFill>
        <p:spPr>
          <a:xfrm>
            <a:off x="4512310" y="904875"/>
            <a:ext cx="1697990" cy="5168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sp>
        <p:nvSpPr>
          <p:cNvPr id="2" name="文本框 1"/>
          <p:cNvSpPr txBox="true"/>
          <p:nvPr/>
        </p:nvSpPr>
        <p:spPr>
          <a:xfrm>
            <a:off x="1316990" y="838835"/>
            <a:ext cx="9558020" cy="47390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>
                <a:latin typeface="方正魏碑_GBK" panose="02000000000000000000" charset="-122"/>
                <a:ea typeface="方正魏碑_GBK" panose="02000000000000000000" charset="-122"/>
              </a:rPr>
              <a:t>内</a:t>
            </a:r>
            <a:r>
              <a:rPr lang="en-US" altLang="zh-CN" sz="3200">
                <a:latin typeface="方正魏碑_GBK" panose="02000000000000000000" charset="-122"/>
                <a:ea typeface="方正魏碑_GBK" panose="02000000000000000000" charset="-122"/>
              </a:rPr>
              <a:t> </a:t>
            </a:r>
            <a:r>
              <a:rPr lang="zh-CN" altLang="en-US" sz="3200">
                <a:latin typeface="方正魏碑_GBK" panose="02000000000000000000" charset="-122"/>
                <a:ea typeface="方正魏碑_GBK" panose="02000000000000000000" charset="-122"/>
              </a:rPr>
              <a:t>容</a:t>
            </a:r>
            <a:r>
              <a:rPr lang="en-US" altLang="zh-CN" sz="3200">
                <a:latin typeface="方正魏碑_GBK" panose="02000000000000000000" charset="-122"/>
                <a:ea typeface="方正魏碑_GBK" panose="02000000000000000000" charset="-122"/>
              </a:rPr>
              <a:t> </a:t>
            </a:r>
            <a:r>
              <a:rPr lang="zh-CN" altLang="en-US" sz="3200">
                <a:latin typeface="方正魏碑_GBK" panose="02000000000000000000" charset="-122"/>
                <a:ea typeface="方正魏碑_GBK" panose="02000000000000000000" charset="-122"/>
              </a:rPr>
              <a:t>简</a:t>
            </a:r>
            <a:r>
              <a:rPr lang="en-US" altLang="zh-CN" sz="3200">
                <a:latin typeface="方正魏碑_GBK" panose="02000000000000000000" charset="-122"/>
                <a:ea typeface="方正魏碑_GBK" panose="02000000000000000000" charset="-122"/>
              </a:rPr>
              <a:t> </a:t>
            </a:r>
            <a:r>
              <a:rPr lang="zh-CN" altLang="en-US" sz="3200">
                <a:latin typeface="方正魏碑_GBK" panose="02000000000000000000" charset="-122"/>
                <a:ea typeface="方正魏碑_GBK" panose="02000000000000000000" charset="-122"/>
              </a:rPr>
              <a:t>介</a:t>
            </a:r>
            <a:endParaRPr lang="zh-CN" altLang="en-US"/>
          </a:p>
          <a:p>
            <a:pPr algn="l"/>
            <a:endParaRPr lang="zh-CN" altLang="en-US"/>
          </a:p>
          <a:p>
            <a:pPr indent="457200" algn="l" fontAlgn="auto"/>
            <a:r>
              <a:rPr lang="zh-CN" altLang="en-US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《工作方法创新</a:t>
            </a:r>
            <a:r>
              <a:rPr lang="en-US" altLang="zh-CN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36</a:t>
            </a:r>
            <a:r>
              <a:rPr lang="zh-CN" altLang="en-US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法》选自《工作方法创新研究》</a:t>
            </a:r>
            <a:r>
              <a:rPr lang="en-US" altLang="zh-CN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&lt;</a:t>
            </a:r>
            <a:r>
              <a:rPr lang="zh-CN" altLang="en-US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大河报连载图书</a:t>
            </a:r>
            <a:r>
              <a:rPr lang="en-US" altLang="zh-CN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&gt;</a:t>
            </a:r>
            <a:r>
              <a:rPr lang="zh-CN" altLang="en-US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的第一编，傅晓凯</a:t>
            </a:r>
            <a:r>
              <a:rPr lang="en-US" altLang="zh-CN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 </a:t>
            </a:r>
            <a:r>
              <a:rPr lang="zh-CN" altLang="en-US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著</a:t>
            </a:r>
            <a:r>
              <a:rPr lang="en-US" altLang="zh-CN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 </a:t>
            </a:r>
            <a:r>
              <a:rPr lang="zh-CN" altLang="en-US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河南人民出版社</a:t>
            </a:r>
            <a:r>
              <a:rPr lang="en-US" altLang="zh-CN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2007</a:t>
            </a:r>
            <a:r>
              <a:rPr lang="zh-CN" altLang="en-US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年</a:t>
            </a:r>
            <a:r>
              <a:rPr lang="en-US" altLang="zh-CN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3</a:t>
            </a:r>
            <a:r>
              <a:rPr lang="zh-CN" altLang="en-US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月出版发行，再版</a:t>
            </a:r>
            <a:r>
              <a:rPr lang="en-US" altLang="zh-CN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3</a:t>
            </a:r>
            <a:r>
              <a:rPr lang="zh-CN" altLang="en-US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次。</a:t>
            </a:r>
            <a:endParaRPr lang="zh-CN" altLang="en-US">
              <a:solidFill>
                <a:srgbClr val="FF0000"/>
              </a:solidFill>
              <a:latin typeface="方正魏碑_GBK" panose="02000000000000000000" charset="-122"/>
              <a:ea typeface="方正魏碑_GBK" panose="02000000000000000000" charset="-122"/>
              <a:cs typeface="方正魏碑_GBK" panose="02000000000000000000" charset="-122"/>
            </a:endParaRPr>
          </a:p>
          <a:p>
            <a:pPr indent="457200" algn="l" fontAlgn="auto"/>
            <a:r>
              <a:rPr lang="zh-CN" altLang="en-US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方法包括思路、途径、方式、程序和策略。广义的工作方法总体分为工作的思想方法、工作的运行方法和工作的保障方法三大类。狭义的工作方法，专指工作的运行方法。本篇</a:t>
            </a:r>
            <a:r>
              <a:rPr lang="en-US" altLang="zh-CN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36</a:t>
            </a:r>
            <a:r>
              <a:rPr lang="zh-CN" altLang="en-US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工作法内涵中第</a:t>
            </a:r>
            <a:r>
              <a:rPr lang="en-US" altLang="zh-CN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1</a:t>
            </a:r>
            <a:r>
              <a:rPr lang="zh-CN" altLang="en-US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至</a:t>
            </a:r>
            <a:r>
              <a:rPr lang="en-US" altLang="zh-CN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5</a:t>
            </a:r>
            <a:r>
              <a:rPr lang="zh-CN" altLang="en-US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条为思想方法，第</a:t>
            </a:r>
            <a:r>
              <a:rPr lang="en-US" altLang="zh-CN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6</a:t>
            </a:r>
            <a:r>
              <a:rPr lang="zh-CN" altLang="en-US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至</a:t>
            </a:r>
            <a:r>
              <a:rPr lang="en-US" altLang="zh-CN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26</a:t>
            </a:r>
            <a:r>
              <a:rPr lang="zh-CN" altLang="en-US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条为工作方法，第</a:t>
            </a:r>
            <a:r>
              <a:rPr lang="en-US" altLang="zh-CN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27</a:t>
            </a:r>
            <a:r>
              <a:rPr lang="zh-CN" altLang="en-US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至</a:t>
            </a:r>
            <a:r>
              <a:rPr lang="en-US" altLang="zh-CN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36</a:t>
            </a:r>
            <a:r>
              <a:rPr lang="zh-CN" altLang="en-US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条为保障方法。</a:t>
            </a:r>
            <a:endParaRPr lang="zh-CN" altLang="en-US">
              <a:solidFill>
                <a:srgbClr val="FF0000"/>
              </a:solidFill>
              <a:latin typeface="方正魏碑_GBK" panose="02000000000000000000" charset="-122"/>
              <a:ea typeface="方正魏碑_GBK" panose="02000000000000000000" charset="-122"/>
              <a:cs typeface="方正魏碑_GBK" panose="02000000000000000000" charset="-122"/>
            </a:endParaRPr>
          </a:p>
          <a:p>
            <a:pPr indent="457200" algn="l" fontAlgn="auto"/>
            <a:r>
              <a:rPr lang="zh-CN" altLang="en-US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此系列工作方法，曾载于《领导科学》</a:t>
            </a:r>
            <a:r>
              <a:rPr lang="en-US" altLang="zh-CN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2002</a:t>
            </a:r>
            <a:r>
              <a:rPr lang="zh-CN" altLang="en-US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年第</a:t>
            </a:r>
            <a:r>
              <a:rPr lang="en-US" altLang="zh-CN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8</a:t>
            </a:r>
            <a:r>
              <a:rPr lang="zh-CN" altLang="en-US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期，并收录于光明日报出版社出版的大型文献《中国新时期人文科学优秀成果精选》。河南省委党委张传玺教授讲授领导科学专题时经常引用此系列方法。</a:t>
            </a:r>
            <a:r>
              <a:rPr lang="en-US" altLang="zh-CN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36</a:t>
            </a:r>
            <a:r>
              <a:rPr lang="zh-CN" altLang="en-US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工作方法之</a:t>
            </a:r>
            <a:r>
              <a:rPr lang="en-US" altLang="zh-CN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5——</a:t>
            </a:r>
            <a:r>
              <a:rPr lang="zh-CN" altLang="en-US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依法治国与以德治国相统一的工作方法</a:t>
            </a:r>
            <a:r>
              <a:rPr lang="en-US" altLang="zh-CN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&lt;</a:t>
            </a:r>
            <a:r>
              <a:rPr lang="zh-CN" altLang="en-US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此为思想方法</a:t>
            </a:r>
            <a:r>
              <a:rPr lang="en-US" altLang="zh-CN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&gt;</a:t>
            </a:r>
            <a:r>
              <a:rPr lang="zh-CN" altLang="en-US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，笔者最早于</a:t>
            </a:r>
            <a:r>
              <a:rPr lang="en-US" altLang="zh-CN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1986</a:t>
            </a:r>
            <a:r>
              <a:rPr lang="zh-CN" altLang="en-US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年</a:t>
            </a:r>
            <a:r>
              <a:rPr lang="en-US" altLang="zh-CN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2</a:t>
            </a:r>
            <a:r>
              <a:rPr lang="zh-CN" altLang="en-US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月发表的一篇论文中提出，比</a:t>
            </a:r>
            <a:r>
              <a:rPr lang="en-US" altLang="zh-CN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2001</a:t>
            </a:r>
            <a:r>
              <a:rPr lang="zh-CN" altLang="en-US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年</a:t>
            </a:r>
            <a:r>
              <a:rPr lang="en-US" altLang="zh-CN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1</a:t>
            </a:r>
            <a:r>
              <a:rPr lang="zh-CN" altLang="en-US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月召开的全国宣传部长会议提出的此方法论早</a:t>
            </a:r>
            <a:r>
              <a:rPr lang="en-US" altLang="zh-CN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15</a:t>
            </a:r>
            <a:r>
              <a:rPr lang="zh-CN" altLang="en-US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年。</a:t>
            </a:r>
            <a:r>
              <a:rPr lang="en-US" altLang="zh-CN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2004</a:t>
            </a:r>
            <a:r>
              <a:rPr lang="zh-CN" altLang="en-US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年在国内率先提出内涵式发展工作法概念</a:t>
            </a:r>
            <a:r>
              <a:rPr lang="en-US" altLang="zh-CN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&lt;36</a:t>
            </a:r>
            <a:r>
              <a:rPr lang="zh-CN" altLang="en-US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工作方法之</a:t>
            </a:r>
            <a:r>
              <a:rPr lang="en-US" altLang="zh-CN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11&gt;</a:t>
            </a:r>
            <a:r>
              <a:rPr lang="zh-CN" altLang="en-US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，后来</a:t>
            </a:r>
            <a:r>
              <a:rPr lang="en-US" altLang="zh-CN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2012</a:t>
            </a:r>
            <a:r>
              <a:rPr lang="zh-CN" altLang="en-US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年国家层面采用，如：“推动高等教育内涵式发展”。</a:t>
            </a:r>
            <a:endParaRPr lang="zh-CN" altLang="en-US">
              <a:solidFill>
                <a:srgbClr val="FF0000"/>
              </a:solidFill>
              <a:latin typeface="方正魏碑_GBK" panose="02000000000000000000" charset="-122"/>
              <a:ea typeface="方正魏碑_GBK" panose="02000000000000000000" charset="-122"/>
              <a:cs typeface="方正魏碑_GBK" panose="02000000000000000000" charset="-122"/>
            </a:endParaRPr>
          </a:p>
          <a:p>
            <a:pPr indent="457200" algn="l" fontAlgn="auto"/>
            <a:r>
              <a:rPr lang="zh-CN" altLang="en-US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万事皆有法，创新无止境。应好友之约，重新整合了电子版的</a:t>
            </a:r>
            <a:r>
              <a:rPr lang="en-US" altLang="zh-CN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36</a:t>
            </a:r>
            <a:r>
              <a:rPr lang="zh-CN" altLang="en-US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工作法，为考硕、考博、考公务员人员以及干部教育培训、扎实开展能力作风建设年活动提供方法论借鉴，谨呈大家存正。</a:t>
            </a:r>
            <a:endParaRPr lang="zh-CN" altLang="en-US">
              <a:solidFill>
                <a:srgbClr val="FF0000"/>
              </a:solidFill>
              <a:latin typeface="方正魏碑_GBK" panose="02000000000000000000" charset="-122"/>
              <a:ea typeface="方正魏碑_GBK" panose="02000000000000000000" charset="-122"/>
              <a:cs typeface="方正魏碑_GBK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true"/>
          </p:cNvPicPr>
          <p:nvPr/>
        </p:nvPicPr>
        <p:blipFill>
          <a:blip r:embed="rId1"/>
          <a:srcRect l="312" t="8155" r="96139"/>
          <a:stretch>
            <a:fillRect/>
          </a:stretch>
        </p:blipFill>
        <p:spPr>
          <a:xfrm>
            <a:off x="4695190" y="5343525"/>
            <a:ext cx="2658745" cy="1101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2" cstate="screen"/>
          <a:srcRect/>
          <a:stretch>
            <a:fillRect/>
          </a:stretch>
        </p:blipFill>
        <p:spPr>
          <a:xfrm>
            <a:off x="8382000" y="602678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true"/>
          </p:cNvPicPr>
          <p:nvPr/>
        </p:nvPicPr>
        <p:blipFill>
          <a:blip r:embed="rId5"/>
          <a:srcRect l="4781" t="1411" r="5636" b="21104"/>
          <a:stretch>
            <a:fillRect/>
          </a:stretch>
        </p:blipFill>
        <p:spPr>
          <a:xfrm>
            <a:off x="4695190" y="765810"/>
            <a:ext cx="2659380" cy="4577715"/>
          </a:xfrm>
          <a:prstGeom prst="rect">
            <a:avLst/>
          </a:prstGeom>
        </p:spPr>
      </p:pic>
      <p:sp>
        <p:nvSpPr>
          <p:cNvPr id="4" name="文本框 3"/>
          <p:cNvSpPr txBox="true"/>
          <p:nvPr/>
        </p:nvSpPr>
        <p:spPr>
          <a:xfrm>
            <a:off x="4695190" y="5452110"/>
            <a:ext cx="265938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900" b="1">
                <a:latin typeface="方正黑体_GBK" panose="02000000000000000000" charset="-122"/>
                <a:ea typeface="方正黑体_GBK" panose="02000000000000000000" charset="-122"/>
                <a:cs typeface="方正黑体_GBK" panose="02000000000000000000" charset="-122"/>
              </a:rPr>
              <a:t>1."八平对待”工作法 </a:t>
            </a:r>
            <a:endParaRPr lang="zh-CN" altLang="en-US" sz="900">
              <a:latin typeface="方正魏碑_GBK" panose="02000000000000000000" charset="-122"/>
              <a:ea typeface="方正魏碑_GBK" panose="02000000000000000000" charset="-122"/>
              <a:cs typeface="方正魏碑_GBK" panose="02000000000000000000" charset="-122"/>
            </a:endParaRPr>
          </a:p>
          <a:p>
            <a:r>
              <a:rPr lang="en-US" altLang="zh-CN" sz="9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 </a:t>
            </a:r>
            <a:r>
              <a:rPr lang="zh-CN" altLang="en-US" sz="9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平常心态对待当官，平等意识对待百姓，</a:t>
            </a:r>
            <a:endParaRPr lang="zh-CN" altLang="en-US" sz="900">
              <a:latin typeface="方正楷体_GBK" panose="02000000000000000000" charset="-122"/>
              <a:ea typeface="方正楷体_GBK" panose="02000000000000000000" charset="-122"/>
              <a:cs typeface="方正楷体_GBK" panose="02000000000000000000" charset="-122"/>
            </a:endParaRPr>
          </a:p>
          <a:p>
            <a:r>
              <a:rPr lang="en-US" altLang="zh-CN" sz="9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 </a:t>
            </a:r>
            <a:r>
              <a:rPr lang="zh-CN" altLang="en-US" sz="9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平民作风对待处事，平和心理对待人生。</a:t>
            </a:r>
            <a:endParaRPr lang="zh-CN" altLang="en-US" sz="900">
              <a:latin typeface="方正楷体_GBK" panose="02000000000000000000" charset="-122"/>
              <a:ea typeface="方正楷体_GBK" panose="02000000000000000000" charset="-122"/>
              <a:cs typeface="方正楷体_GBK" panose="02000000000000000000" charset="-122"/>
            </a:endParaRPr>
          </a:p>
          <a:p>
            <a:r>
              <a:rPr lang="zh-CN" altLang="en-US" sz="9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 </a:t>
            </a:r>
            <a:r>
              <a:rPr lang="en-US" altLang="zh-CN" sz="9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 </a:t>
            </a:r>
            <a:r>
              <a:rPr lang="zh-CN" altLang="en-US" sz="9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平安理念对待世界，平衡双翼对待翱翔，</a:t>
            </a:r>
            <a:endParaRPr lang="zh-CN" altLang="en-US" sz="900">
              <a:latin typeface="方正楷体_GBK" panose="02000000000000000000" charset="-122"/>
              <a:ea typeface="方正楷体_GBK" panose="02000000000000000000" charset="-122"/>
              <a:cs typeface="方正楷体_GBK" panose="02000000000000000000" charset="-122"/>
            </a:endParaRPr>
          </a:p>
          <a:p>
            <a:r>
              <a:rPr lang="zh-CN" altLang="en-US" sz="9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 </a:t>
            </a:r>
            <a:r>
              <a:rPr lang="en-US" altLang="zh-CN" sz="9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 </a:t>
            </a:r>
            <a:r>
              <a:rPr lang="zh-CN" altLang="en-US" sz="9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平稳步伐对待攀登，平实情感对待生活。</a:t>
            </a:r>
            <a:endParaRPr lang="zh-CN" altLang="en-US" sz="900">
              <a:latin typeface="方正楷体_GBK" panose="02000000000000000000" charset="-122"/>
              <a:ea typeface="方正楷体_GBK" panose="02000000000000000000" charset="-122"/>
              <a:cs typeface="方正楷体_GBK" panose="02000000000000000000" charset="-122"/>
            </a:endParaRPr>
          </a:p>
          <a:p>
            <a:r>
              <a:rPr lang="zh-CN" altLang="en-US" sz="9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 </a:t>
            </a:r>
            <a:r>
              <a:rPr lang="en-US" altLang="zh-CN" sz="9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  </a:t>
            </a:r>
            <a:r>
              <a:rPr lang="zh-CN" altLang="en-US" sz="9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(傅晓凯作品 128×73.5cm</a:t>
            </a:r>
            <a:r>
              <a:rPr lang="en-US" altLang="zh-CN" sz="9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</a:t>
            </a:r>
            <a:r>
              <a:rPr lang="zh-CN" altLang="en-US" sz="9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书于</a:t>
            </a:r>
            <a:r>
              <a:rPr lang="en-US" altLang="zh-CN" sz="9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2005</a:t>
            </a:r>
            <a:r>
              <a:rPr lang="zh-CN" altLang="en-US" sz="9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年)</a:t>
            </a:r>
            <a:endParaRPr lang="zh-CN" altLang="en-US" sz="900">
              <a:latin typeface="方正楷体_GBK" panose="02000000000000000000" charset="-122"/>
              <a:ea typeface="方正楷体_GBK" panose="02000000000000000000" charset="-122"/>
              <a:cs typeface="方正楷体_GBK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true"/>
          </p:cNvPicPr>
          <p:nvPr/>
        </p:nvPicPr>
        <p:blipFill>
          <a:blip r:embed="rId4"/>
          <a:srcRect l="17692" t="14059" r="8958" b="24228"/>
          <a:stretch>
            <a:fillRect/>
          </a:stretch>
        </p:blipFill>
        <p:spPr>
          <a:xfrm>
            <a:off x="4057015" y="368935"/>
            <a:ext cx="4077335" cy="49364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true"/>
          </p:cNvPicPr>
          <p:nvPr/>
        </p:nvPicPr>
        <p:blipFill>
          <a:blip r:embed="rId5"/>
          <a:srcRect l="312" t="8155" r="96139"/>
          <a:stretch>
            <a:fillRect/>
          </a:stretch>
        </p:blipFill>
        <p:spPr>
          <a:xfrm>
            <a:off x="4057015" y="5305425"/>
            <a:ext cx="4077335" cy="982980"/>
          </a:xfrm>
          <a:prstGeom prst="rect">
            <a:avLst/>
          </a:prstGeom>
        </p:spPr>
      </p:pic>
      <p:sp>
        <p:nvSpPr>
          <p:cNvPr id="3" name="文本框 2"/>
          <p:cNvSpPr txBox="true"/>
          <p:nvPr/>
        </p:nvSpPr>
        <p:spPr>
          <a:xfrm>
            <a:off x="4169410" y="5405120"/>
            <a:ext cx="3853815" cy="783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900"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       </a:t>
            </a:r>
            <a:r>
              <a:rPr lang="en-US" altLang="zh-CN" sz="900" b="1">
                <a:latin typeface="方正黑体_GBK" panose="02000000000000000000" charset="-122"/>
                <a:ea typeface="方正黑体_GBK" panose="02000000000000000000" charset="-122"/>
                <a:cs typeface="方正黑体_GBK" panose="02000000000000000000" charset="-122"/>
              </a:rPr>
              <a:t> </a:t>
            </a:r>
            <a:r>
              <a:rPr lang="zh-CN" altLang="en-US" sz="900" b="1">
                <a:latin typeface="方正黑体_GBK" panose="02000000000000000000" charset="-122"/>
                <a:ea typeface="方正黑体_GBK" panose="02000000000000000000" charset="-122"/>
                <a:cs typeface="方正黑体_GBK" panose="02000000000000000000" charset="-122"/>
              </a:rPr>
              <a:t>2.法律强制性与道德舆论性相统一的工作法∶</a:t>
            </a:r>
            <a:r>
              <a:rPr lang="zh-CN" altLang="en-US" sz="9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指两者在社会发展进程 中，发挥国家力量和社会力量这两种社会调整器的作用，两者之间的内在要 求是相互统一的，在控制社会的相互作用中是统一的，是运用、掌握社会制 约机制的重要方法。 </a:t>
            </a:r>
            <a:endParaRPr lang="zh-CN" altLang="en-US" sz="900">
              <a:latin typeface="方正楷体_GBK" panose="02000000000000000000" charset="-122"/>
              <a:ea typeface="方正楷体_GBK" panose="02000000000000000000" charset="-122"/>
              <a:cs typeface="方正楷体_GBK" panose="02000000000000000000" charset="-122"/>
            </a:endParaRPr>
          </a:p>
          <a:p>
            <a:r>
              <a:rPr lang="en-US" altLang="zh-CN" sz="9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                                      </a:t>
            </a:r>
            <a:r>
              <a:rPr lang="zh-CN" altLang="en-US" sz="9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（作品 127.5×53.5cm）</a:t>
            </a:r>
            <a:endParaRPr lang="zh-CN" altLang="en-US" sz="900">
              <a:latin typeface="方正楷体_GBK" panose="02000000000000000000" charset="-122"/>
              <a:ea typeface="方正楷体_GBK" panose="02000000000000000000" charset="-122"/>
              <a:cs typeface="方正楷体_GBK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true"/>
          </p:cNvPicPr>
          <p:nvPr/>
        </p:nvPicPr>
        <p:blipFill>
          <a:blip r:embed="rId1"/>
          <a:srcRect l="312" t="8155" r="96139"/>
          <a:stretch>
            <a:fillRect/>
          </a:stretch>
        </p:blipFill>
        <p:spPr>
          <a:xfrm>
            <a:off x="4211320" y="5927725"/>
            <a:ext cx="3769360" cy="2273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2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3" name="图片 2" descr="图片1"/>
          <p:cNvPicPr>
            <a:picLocks noChangeAspect="true"/>
          </p:cNvPicPr>
          <p:nvPr/>
        </p:nvPicPr>
        <p:blipFill>
          <a:blip r:embed="rId5"/>
          <a:srcRect r="2861" b="13914"/>
          <a:stretch>
            <a:fillRect/>
          </a:stretch>
        </p:blipFill>
        <p:spPr>
          <a:xfrm>
            <a:off x="4211320" y="412115"/>
            <a:ext cx="3769360" cy="4860290"/>
          </a:xfrm>
          <a:prstGeom prst="rect">
            <a:avLst/>
          </a:prstGeom>
        </p:spPr>
      </p:pic>
      <p:pic>
        <p:nvPicPr>
          <p:cNvPr id="2" name="图片 1" descr="26fe2ba1e0a26cf3b75e990c05fe467"/>
          <p:cNvPicPr>
            <a:picLocks noChangeAspect="true"/>
          </p:cNvPicPr>
          <p:nvPr/>
        </p:nvPicPr>
        <p:blipFill>
          <a:blip r:embed="rId6"/>
          <a:srcRect t="85450"/>
          <a:stretch>
            <a:fillRect/>
          </a:stretch>
        </p:blipFill>
        <p:spPr>
          <a:xfrm>
            <a:off x="4211320" y="5243830"/>
            <a:ext cx="3769360" cy="7981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 descr="c53efe11ddf3fd53c4d014747e71585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4234815" y="368935"/>
            <a:ext cx="3722370" cy="61201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true"/>
          </p:cNvPicPr>
          <p:nvPr/>
        </p:nvPicPr>
        <p:blipFill>
          <a:blip r:embed="rId4"/>
          <a:srcRect l="431"/>
          <a:stretch>
            <a:fillRect/>
          </a:stretch>
        </p:blipFill>
        <p:spPr>
          <a:xfrm>
            <a:off x="3905250" y="368935"/>
            <a:ext cx="4400550" cy="61201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4283710" y="368935"/>
            <a:ext cx="3624861" cy="612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3338195" y="747395"/>
            <a:ext cx="5514975" cy="53625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 descr="b6f6b9b91642fd5689344b1dcf73c14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3894455" y="357505"/>
            <a:ext cx="4403725" cy="61436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01685" y="602170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3" name="图片 2" descr="bead7d8800cf1688a1a31fc3799dfe0"/>
          <p:cNvPicPr>
            <a:picLocks noChangeAspect="true"/>
          </p:cNvPicPr>
          <p:nvPr/>
        </p:nvPicPr>
        <p:blipFill>
          <a:blip r:embed="rId4"/>
          <a:srcRect l="4129" t="14434" r="6141" b="13573"/>
          <a:stretch>
            <a:fillRect/>
          </a:stretch>
        </p:blipFill>
        <p:spPr>
          <a:xfrm>
            <a:off x="4246245" y="685800"/>
            <a:ext cx="3700145" cy="548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 descr="F:\单位拿回的工作\0111\11\11\图片2.png图片2"/>
          <p:cNvPicPr>
            <a:picLocks noChangeAspect="true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581400" y="371475"/>
            <a:ext cx="5029200" cy="6115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true"/>
          </p:cNvPicPr>
          <p:nvPr/>
        </p:nvPicPr>
        <p:blipFill>
          <a:blip r:embed="rId5"/>
          <a:srcRect l="3143" t="404" r="85100" b="60911"/>
          <a:stretch>
            <a:fillRect/>
          </a:stretch>
        </p:blipFill>
        <p:spPr>
          <a:xfrm>
            <a:off x="8072120" y="371475"/>
            <a:ext cx="417195" cy="26777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 descr="d5021bb584d324d13b2016bf5501955"/>
          <p:cNvPicPr>
            <a:picLocks noChangeAspect="true"/>
          </p:cNvPicPr>
          <p:nvPr/>
        </p:nvPicPr>
        <p:blipFill>
          <a:blip r:embed="rId4"/>
          <a:srcRect t="21405"/>
          <a:stretch>
            <a:fillRect/>
          </a:stretch>
        </p:blipFill>
        <p:spPr>
          <a:xfrm>
            <a:off x="3409950" y="755015"/>
            <a:ext cx="5371465" cy="53479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true"/>
          </p:cNvPicPr>
          <p:nvPr/>
        </p:nvPicPr>
        <p:blipFill>
          <a:blip r:embed="rId5"/>
          <a:srcRect l="3143" t="404" r="85100" b="60911"/>
          <a:stretch>
            <a:fillRect/>
          </a:stretch>
        </p:blipFill>
        <p:spPr>
          <a:xfrm>
            <a:off x="3553460" y="755015"/>
            <a:ext cx="476250" cy="497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true"/>
          </p:cNvPicPr>
          <p:nvPr/>
        </p:nvPicPr>
        <p:blipFill>
          <a:blip r:embed="rId4"/>
          <a:srcRect r="3799"/>
          <a:stretch>
            <a:fillRect/>
          </a:stretch>
        </p:blipFill>
        <p:spPr>
          <a:xfrm>
            <a:off x="4130675" y="368935"/>
            <a:ext cx="3930717" cy="612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 descr="14de07f27578b75ba6835c85de64602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4343400" y="371475"/>
            <a:ext cx="3505200" cy="61150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true"/>
          </p:cNvPicPr>
          <p:nvPr/>
        </p:nvPicPr>
        <p:blipFill>
          <a:blip r:embed="rId4"/>
          <a:srcRect l="2581" t="1764" r="2581" b="799"/>
          <a:stretch>
            <a:fillRect/>
          </a:stretch>
        </p:blipFill>
        <p:spPr>
          <a:xfrm>
            <a:off x="3881120" y="368935"/>
            <a:ext cx="4430174" cy="612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 descr="F:\单位拿回的工作\0111\11\11\图片6.png图片6"/>
          <p:cNvPicPr>
            <a:picLocks noChangeAspect="true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135072" y="202565"/>
            <a:ext cx="6229350" cy="612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 descr="F:\单位拿回的工作\0111\11\11\图片3.png图片3"/>
          <p:cNvPicPr>
            <a:picLocks noChangeAspect="true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024630" y="276225"/>
            <a:ext cx="4143375" cy="63055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 descr="f5b5f4f7bee3d5d13ff21d6535e3c9e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3797935" y="368935"/>
            <a:ext cx="4595605" cy="612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12" name="图片 11" descr="F:\单位拿回的工作\0111\11\11\图片4.png图片4"/>
          <p:cNvPicPr>
            <a:picLocks noChangeAspect="true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195320" y="819150"/>
            <a:ext cx="5772785" cy="5219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true"/>
          </p:cNvPicPr>
          <p:nvPr/>
        </p:nvPicPr>
        <p:blipFill>
          <a:blip r:embed="rId4"/>
          <a:srcRect t="19786"/>
          <a:stretch>
            <a:fillRect/>
          </a:stretch>
        </p:blipFill>
        <p:spPr>
          <a:xfrm>
            <a:off x="3146425" y="1021715"/>
            <a:ext cx="5899150" cy="48139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true"/>
          </p:cNvPicPr>
          <p:nvPr/>
        </p:nvPicPr>
        <p:blipFill>
          <a:blip r:embed="rId5"/>
          <a:srcRect l="3143" t="404" r="85100" b="60911"/>
          <a:stretch>
            <a:fillRect/>
          </a:stretch>
        </p:blipFill>
        <p:spPr>
          <a:xfrm>
            <a:off x="3144520" y="1021715"/>
            <a:ext cx="866140" cy="9474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true"/>
          </p:cNvPicPr>
          <p:nvPr/>
        </p:nvPicPr>
        <p:blipFill>
          <a:blip r:embed="rId1"/>
          <a:srcRect l="3143" t="404" r="85100" b="60911"/>
          <a:stretch>
            <a:fillRect/>
          </a:stretch>
        </p:blipFill>
        <p:spPr>
          <a:xfrm>
            <a:off x="4347210" y="290195"/>
            <a:ext cx="649605" cy="6302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2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true"/>
          </p:cNvPicPr>
          <p:nvPr/>
        </p:nvPicPr>
        <p:blipFill>
          <a:blip r:embed="rId1"/>
          <a:srcRect l="10296" t="404" r="19284" b="60911"/>
          <a:stretch>
            <a:fillRect/>
          </a:stretch>
        </p:blipFill>
        <p:spPr>
          <a:xfrm>
            <a:off x="4812665" y="290195"/>
            <a:ext cx="2566670" cy="24206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true"/>
          </p:cNvPicPr>
          <p:nvPr/>
        </p:nvPicPr>
        <p:blipFill>
          <a:blip r:embed="rId1"/>
          <a:srcRect l="3143" t="39814" r="8907" b="2403"/>
          <a:stretch>
            <a:fillRect/>
          </a:stretch>
        </p:blipFill>
        <p:spPr>
          <a:xfrm>
            <a:off x="4424680" y="2632710"/>
            <a:ext cx="3343275" cy="37699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true"/>
          </p:cNvPicPr>
          <p:nvPr/>
        </p:nvPicPr>
        <p:blipFill>
          <a:blip r:embed="rId1"/>
          <a:srcRect l="3143" t="404" r="85100" b="60911"/>
          <a:stretch>
            <a:fillRect/>
          </a:stretch>
        </p:blipFill>
        <p:spPr>
          <a:xfrm>
            <a:off x="7379335" y="290195"/>
            <a:ext cx="388620" cy="23437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true"/>
          </p:cNvPicPr>
          <p:nvPr/>
        </p:nvPicPr>
        <p:blipFill>
          <a:blip r:embed="rId1"/>
          <a:srcRect l="3143" t="404" r="85100" b="60911"/>
          <a:stretch>
            <a:fillRect/>
          </a:stretch>
        </p:blipFill>
        <p:spPr>
          <a:xfrm rot="16200000">
            <a:off x="5966460" y="4791075"/>
            <a:ext cx="259080" cy="3343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 descr="F:\单位拿回的工作\0111\11\11\图片5.png图片5"/>
          <p:cNvPicPr>
            <a:picLocks noChangeAspect="true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992563" y="261620"/>
            <a:ext cx="4206240" cy="6334125"/>
          </a:xfrm>
          <a:prstGeom prst="rect">
            <a:avLst/>
          </a:prstGeom>
        </p:spPr>
      </p:pic>
      <p:pic>
        <p:nvPicPr>
          <p:cNvPr id="4" name="图片 3" descr="F:\单位拿回的工作\0111\11\11\图片7.png图片7"/>
          <p:cNvPicPr>
            <a:picLocks noChangeAspect="true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500880" y="741680"/>
            <a:ext cx="237490" cy="5003800"/>
          </a:xfrm>
          <a:prstGeom prst="rect">
            <a:avLst/>
          </a:prstGeom>
        </p:spPr>
      </p:pic>
      <p:pic>
        <p:nvPicPr>
          <p:cNvPr id="5" name="图片 4" descr="F:\单位拿回的工作\0111\11\11\图片7.png图片7"/>
          <p:cNvPicPr>
            <a:picLocks noChangeAspect="true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7199630" y="741680"/>
            <a:ext cx="237490" cy="5003800"/>
          </a:xfrm>
          <a:prstGeom prst="rect">
            <a:avLst/>
          </a:prstGeom>
        </p:spPr>
      </p:pic>
      <p:pic>
        <p:nvPicPr>
          <p:cNvPr id="7" name="图片 6" descr="F:\单位拿回的工作\0111\11\11\图片8.png图片8"/>
          <p:cNvPicPr>
            <a:picLocks noChangeAspect="true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4504055" y="650875"/>
            <a:ext cx="2929890" cy="176530"/>
          </a:xfrm>
          <a:prstGeom prst="rect">
            <a:avLst/>
          </a:prstGeom>
          <a:solidFill>
            <a:srgbClr val="000000"/>
          </a:solidFill>
          <a:ln w="28575" cmpd="sng">
            <a:noFill/>
            <a:prstDash val="solid"/>
          </a:ln>
        </p:spPr>
      </p:pic>
      <p:pic>
        <p:nvPicPr>
          <p:cNvPr id="10" name="图片 9" descr="F:\单位拿回的工作\0111\11\11\图片8.png图片8"/>
          <p:cNvPicPr>
            <a:picLocks noChangeAspect="true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4504055" y="5619115"/>
            <a:ext cx="2929890" cy="1765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true"/>
          </p:cNvPicPr>
          <p:nvPr/>
        </p:nvPicPr>
        <p:blipFill>
          <a:blip r:embed="rId4"/>
          <a:srcRect l="5992" b="3217"/>
          <a:stretch>
            <a:fillRect/>
          </a:stretch>
        </p:blipFill>
        <p:spPr>
          <a:xfrm>
            <a:off x="2817495" y="918210"/>
            <a:ext cx="6557010" cy="50209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3" name="图片 2" descr="a8f5f2b45ec27b8c8b2296877b0a51a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3743960" y="261620"/>
            <a:ext cx="4667250" cy="6334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true"/>
          </p:cNvPicPr>
          <p:nvPr/>
        </p:nvPicPr>
        <p:blipFill>
          <a:blip r:embed="rId5"/>
          <a:srcRect l="3143" t="404" r="85100" b="60911"/>
          <a:stretch>
            <a:fillRect/>
          </a:stretch>
        </p:blipFill>
        <p:spPr>
          <a:xfrm>
            <a:off x="3743960" y="261620"/>
            <a:ext cx="915035" cy="26777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 descr="e91a8eb73ca78f34b2f8df7485e79d2"/>
          <p:cNvPicPr>
            <a:picLocks noChangeAspect="true"/>
          </p:cNvPicPr>
          <p:nvPr/>
        </p:nvPicPr>
        <p:blipFill>
          <a:blip r:embed="rId4"/>
          <a:srcRect r="12236"/>
          <a:stretch>
            <a:fillRect/>
          </a:stretch>
        </p:blipFill>
        <p:spPr>
          <a:xfrm>
            <a:off x="3978275" y="368935"/>
            <a:ext cx="3813810" cy="61201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 descr="9498c0c1fe65b340d8f206952f2555a"/>
          <p:cNvPicPr>
            <a:picLocks noChangeAspect="true"/>
          </p:cNvPicPr>
          <p:nvPr/>
        </p:nvPicPr>
        <p:blipFill>
          <a:blip r:embed="rId4"/>
          <a:srcRect l="5947" r="9963"/>
          <a:stretch>
            <a:fillRect/>
          </a:stretch>
        </p:blipFill>
        <p:spPr>
          <a:xfrm>
            <a:off x="4260215" y="368935"/>
            <a:ext cx="3652520" cy="61201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true"/>
          </p:cNvPicPr>
          <p:nvPr/>
        </p:nvPicPr>
        <p:blipFill>
          <a:blip r:embed="rId5"/>
          <a:srcRect l="3143" t="404" r="85100" b="60911"/>
          <a:stretch>
            <a:fillRect/>
          </a:stretch>
        </p:blipFill>
        <p:spPr>
          <a:xfrm>
            <a:off x="4610100" y="368935"/>
            <a:ext cx="876300" cy="26777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3" name="图片 2" descr="0ccd8c7abc04e26e0ae3a8aa5047536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4259580" y="368935"/>
            <a:ext cx="3672840" cy="6120130"/>
          </a:xfrm>
          <a:prstGeom prst="rect">
            <a:avLst/>
          </a:prstGeom>
        </p:spPr>
      </p:pic>
      <p:sp>
        <p:nvSpPr>
          <p:cNvPr id="2" name="文本框 1"/>
          <p:cNvSpPr txBox="true"/>
          <p:nvPr/>
        </p:nvSpPr>
        <p:spPr>
          <a:xfrm>
            <a:off x="4588510" y="5899150"/>
            <a:ext cx="366649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>
                <a:latin typeface="汉仪中宋简" panose="02010600000101010101" charset="-122"/>
                <a:ea typeface="汉仪中宋简" panose="02010600000101010101" charset="-122"/>
                <a:cs typeface="汉仪中宋简" panose="02010600000101010101" charset="-122"/>
              </a:rPr>
              <a:t>2006</a:t>
            </a:r>
            <a:r>
              <a:rPr lang="zh-CN" altLang="en-US" sz="1400">
                <a:latin typeface="汉仪中宋简" panose="02010600000101010101" charset="-122"/>
                <a:ea typeface="汉仪中宋简" panose="02010600000101010101" charset="-122"/>
                <a:cs typeface="汉仪中宋简" panose="02010600000101010101" charset="-122"/>
              </a:rPr>
              <a:t>年，作者于漯河市委组织部工作时。</a:t>
            </a:r>
            <a:endParaRPr lang="zh-CN" altLang="en-US" sz="1400">
              <a:latin typeface="汉仪中宋简" panose="02010600000101010101" charset="-122"/>
              <a:ea typeface="汉仪中宋简" panose="02010600000101010101" charset="-122"/>
              <a:cs typeface="汉仪中宋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 descr="c6a08174132e126a96a09692d461e75"/>
          <p:cNvPicPr>
            <a:picLocks noChangeAspect="true"/>
          </p:cNvPicPr>
          <p:nvPr/>
        </p:nvPicPr>
        <p:blipFill>
          <a:blip r:embed="rId4"/>
          <a:srcRect l="4243" r="2579"/>
          <a:stretch>
            <a:fillRect/>
          </a:stretch>
        </p:blipFill>
        <p:spPr>
          <a:xfrm>
            <a:off x="4157980" y="368935"/>
            <a:ext cx="3876675" cy="61201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true"/>
          </p:cNvPicPr>
          <p:nvPr/>
        </p:nvPicPr>
        <p:blipFill>
          <a:blip r:embed="rId5"/>
          <a:srcRect l="3143" t="404" r="85100" b="60911"/>
          <a:stretch>
            <a:fillRect/>
          </a:stretch>
        </p:blipFill>
        <p:spPr>
          <a:xfrm>
            <a:off x="7240905" y="486410"/>
            <a:ext cx="446405" cy="23361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 descr="3d1a2aadd6ecc3ea30e1d8d9d37a6c5"/>
          <p:cNvPicPr>
            <a:picLocks noChangeAspect="true"/>
          </p:cNvPicPr>
          <p:nvPr/>
        </p:nvPicPr>
        <p:blipFill>
          <a:blip r:embed="rId4"/>
          <a:srcRect l="3101" r="3332"/>
          <a:stretch>
            <a:fillRect/>
          </a:stretch>
        </p:blipFill>
        <p:spPr>
          <a:xfrm>
            <a:off x="4030980" y="368935"/>
            <a:ext cx="4119245" cy="61201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true"/>
          </p:cNvPicPr>
          <p:nvPr/>
        </p:nvPicPr>
        <p:blipFill>
          <a:blip r:embed="rId5"/>
          <a:srcRect l="3143" t="404" r="85100" b="60911"/>
          <a:stretch>
            <a:fillRect/>
          </a:stretch>
        </p:blipFill>
        <p:spPr>
          <a:xfrm>
            <a:off x="4030980" y="510540"/>
            <a:ext cx="974725" cy="26777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 descr="c80587ae6909e71323603137234f7e1"/>
          <p:cNvPicPr>
            <a:picLocks noChangeAspect="true"/>
          </p:cNvPicPr>
          <p:nvPr/>
        </p:nvPicPr>
        <p:blipFill>
          <a:blip r:embed="rId4"/>
          <a:srcRect l="3616" r="2474"/>
          <a:stretch>
            <a:fillRect/>
          </a:stretch>
        </p:blipFill>
        <p:spPr>
          <a:xfrm>
            <a:off x="4083685" y="368935"/>
            <a:ext cx="4073525" cy="61201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true"/>
          </p:cNvPicPr>
          <p:nvPr/>
        </p:nvPicPr>
        <p:blipFill>
          <a:blip r:embed="rId5"/>
          <a:srcRect l="3143" t="404" r="85100" b="60911"/>
          <a:stretch>
            <a:fillRect/>
          </a:stretch>
        </p:blipFill>
        <p:spPr>
          <a:xfrm>
            <a:off x="7240905" y="499110"/>
            <a:ext cx="339090" cy="22371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3" name="图片 2" descr="2091f442c356745b8a9235050623e7f"/>
          <p:cNvPicPr>
            <a:picLocks noChangeAspect="true"/>
          </p:cNvPicPr>
          <p:nvPr/>
        </p:nvPicPr>
        <p:blipFill>
          <a:blip r:embed="rId4"/>
          <a:srcRect t="3565"/>
          <a:stretch>
            <a:fillRect/>
          </a:stretch>
        </p:blipFill>
        <p:spPr>
          <a:xfrm>
            <a:off x="4490085" y="654685"/>
            <a:ext cx="3212465" cy="55486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 descr="93c8180f5c9e35b558c551e8bf19336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4018915" y="368935"/>
            <a:ext cx="4154046" cy="612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 descr="7e0c8d332844cb0f9bef7a087051aab"/>
          <p:cNvPicPr>
            <a:picLocks noChangeAspect="true"/>
          </p:cNvPicPr>
          <p:nvPr/>
        </p:nvPicPr>
        <p:blipFill>
          <a:blip r:embed="rId4"/>
          <a:srcRect t="17410" b="4628"/>
          <a:stretch>
            <a:fillRect/>
          </a:stretch>
        </p:blipFill>
        <p:spPr>
          <a:xfrm>
            <a:off x="3051810" y="842645"/>
            <a:ext cx="6087745" cy="51727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true"/>
          </p:cNvPicPr>
          <p:nvPr/>
        </p:nvPicPr>
        <p:blipFill>
          <a:blip r:embed="rId5"/>
          <a:srcRect l="3143" t="404" r="85100" b="60911"/>
          <a:stretch>
            <a:fillRect/>
          </a:stretch>
        </p:blipFill>
        <p:spPr>
          <a:xfrm>
            <a:off x="3134995" y="842645"/>
            <a:ext cx="387350" cy="8007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 descr="de05a150d987cab292cb7f733efcea1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4257675" y="304800"/>
            <a:ext cx="3676650" cy="6248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true"/>
          </p:cNvPicPr>
          <p:nvPr/>
        </p:nvPicPr>
        <p:blipFill>
          <a:blip r:embed="rId5"/>
          <a:srcRect l="3143" t="404" r="85100" b="60911"/>
          <a:stretch>
            <a:fillRect/>
          </a:stretch>
        </p:blipFill>
        <p:spPr>
          <a:xfrm>
            <a:off x="7221220" y="304800"/>
            <a:ext cx="475615" cy="26777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 descr="e48a639e102244606d3c133be386e5b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4145280" y="368935"/>
            <a:ext cx="3901053" cy="6120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true"/>
          </p:cNvPicPr>
          <p:nvPr/>
        </p:nvPicPr>
        <p:blipFill>
          <a:blip r:embed="rId5"/>
          <a:srcRect l="3143" t="404" r="85100" b="60911"/>
          <a:stretch>
            <a:fillRect/>
          </a:stretch>
        </p:blipFill>
        <p:spPr>
          <a:xfrm>
            <a:off x="4145280" y="441960"/>
            <a:ext cx="583565" cy="26777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true"/>
          </p:cNvPicPr>
          <p:nvPr/>
        </p:nvPicPr>
        <p:blipFill>
          <a:blip r:embed="rId5"/>
          <a:srcRect l="3143" t="404" r="85100" b="60911"/>
          <a:stretch>
            <a:fillRect/>
          </a:stretch>
        </p:blipFill>
        <p:spPr>
          <a:xfrm>
            <a:off x="4404995" y="441960"/>
            <a:ext cx="1052195" cy="3409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 descr="bebcaa25a8b9ab738ca916ac2ab2367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3933190" y="368935"/>
            <a:ext cx="4325600" cy="612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 descr="14616042566e1e24c331435fc646618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3905250" y="252095"/>
            <a:ext cx="4381500" cy="63531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true"/>
          </p:cNvPicPr>
          <p:nvPr/>
        </p:nvPicPr>
        <p:blipFill>
          <a:blip r:embed="rId5"/>
          <a:srcRect l="3143" t="404" r="85100" b="60911"/>
          <a:stretch>
            <a:fillRect/>
          </a:stretch>
        </p:blipFill>
        <p:spPr>
          <a:xfrm>
            <a:off x="7640955" y="433070"/>
            <a:ext cx="495300" cy="26777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 descr="c4881eacd547a63cfc16bbf9208ffe5"/>
          <p:cNvPicPr>
            <a:picLocks noChangeAspect="true"/>
          </p:cNvPicPr>
          <p:nvPr/>
        </p:nvPicPr>
        <p:blipFill>
          <a:blip r:embed="rId4"/>
          <a:srcRect t="18697"/>
          <a:stretch>
            <a:fillRect/>
          </a:stretch>
        </p:blipFill>
        <p:spPr>
          <a:xfrm>
            <a:off x="3102610" y="730885"/>
            <a:ext cx="5986780" cy="53962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true"/>
          </p:cNvPicPr>
          <p:nvPr/>
        </p:nvPicPr>
        <p:blipFill>
          <a:blip r:embed="rId5"/>
          <a:srcRect l="3143" t="404" r="85100" b="60911"/>
          <a:stretch>
            <a:fillRect/>
          </a:stretch>
        </p:blipFill>
        <p:spPr>
          <a:xfrm>
            <a:off x="3134995" y="730250"/>
            <a:ext cx="339090" cy="672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 descr="996ab469c000173de849e527bbd39e6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3773805" y="368935"/>
            <a:ext cx="4644182" cy="6120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true"/>
          </p:cNvPicPr>
          <p:nvPr/>
        </p:nvPicPr>
        <p:blipFill>
          <a:blip r:embed="rId5"/>
          <a:srcRect l="3143" t="404" r="85100" b="60911"/>
          <a:stretch>
            <a:fillRect/>
          </a:stretch>
        </p:blipFill>
        <p:spPr>
          <a:xfrm>
            <a:off x="7934325" y="368935"/>
            <a:ext cx="407035" cy="26777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 descr="7e93d4334de31b15985e199e8cf9f65"/>
          <p:cNvPicPr>
            <a:picLocks noChangeAspect="true"/>
          </p:cNvPicPr>
          <p:nvPr/>
        </p:nvPicPr>
        <p:blipFill>
          <a:blip r:embed="rId4"/>
          <a:srcRect r="5481"/>
          <a:stretch>
            <a:fillRect/>
          </a:stretch>
        </p:blipFill>
        <p:spPr>
          <a:xfrm>
            <a:off x="3958590" y="368935"/>
            <a:ext cx="4040505" cy="6120130"/>
          </a:xfrm>
          <a:prstGeom prst="rect">
            <a:avLst/>
          </a:prstGeom>
        </p:spPr>
      </p:pic>
      <p:pic>
        <p:nvPicPr>
          <p:cNvPr id="4" name="图片 3" descr="7e93d4334de31b15985e199e8cf9f65"/>
          <p:cNvPicPr>
            <a:picLocks noChangeAspect="true"/>
          </p:cNvPicPr>
          <p:nvPr/>
        </p:nvPicPr>
        <p:blipFill>
          <a:blip r:embed="rId4"/>
          <a:srcRect r="99143"/>
          <a:stretch>
            <a:fillRect/>
          </a:stretch>
        </p:blipFill>
        <p:spPr>
          <a:xfrm>
            <a:off x="3790315" y="368935"/>
            <a:ext cx="168275" cy="61201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4007485" y="368935"/>
            <a:ext cx="4177617" cy="612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 descr="5609c35ddb4e1fad05a22698716a691"/>
          <p:cNvPicPr>
            <a:picLocks noChangeAspect="true"/>
          </p:cNvPicPr>
          <p:nvPr/>
        </p:nvPicPr>
        <p:blipFill>
          <a:blip r:embed="rId4"/>
          <a:srcRect l="4652" r="2576"/>
          <a:stretch>
            <a:fillRect/>
          </a:stretch>
        </p:blipFill>
        <p:spPr>
          <a:xfrm>
            <a:off x="4195445" y="304800"/>
            <a:ext cx="3888105" cy="6248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true"/>
          </p:cNvPicPr>
          <p:nvPr/>
        </p:nvPicPr>
        <p:blipFill>
          <a:blip r:embed="rId5"/>
          <a:srcRect l="3143" t="404" r="85100" b="60911"/>
          <a:stretch>
            <a:fillRect/>
          </a:stretch>
        </p:blipFill>
        <p:spPr>
          <a:xfrm>
            <a:off x="7617460" y="304800"/>
            <a:ext cx="466090" cy="26777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 descr="8da8566759d79f04b04118a005dbfa6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4093845" y="368935"/>
            <a:ext cx="4003739" cy="612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 descr="c357408a2bdd2211873da7a4de38553"/>
          <p:cNvPicPr>
            <a:picLocks noChangeAspect="true"/>
          </p:cNvPicPr>
          <p:nvPr/>
        </p:nvPicPr>
        <p:blipFill>
          <a:blip r:embed="rId4"/>
          <a:srcRect l="10350"/>
          <a:stretch>
            <a:fillRect/>
          </a:stretch>
        </p:blipFill>
        <p:spPr>
          <a:xfrm>
            <a:off x="4298315" y="285750"/>
            <a:ext cx="4064635" cy="6286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true"/>
          </p:cNvPicPr>
          <p:nvPr/>
        </p:nvPicPr>
        <p:blipFill>
          <a:blip r:embed="rId5"/>
          <a:srcRect l="3143" t="404" r="85100" b="60911"/>
          <a:stretch>
            <a:fillRect/>
          </a:stretch>
        </p:blipFill>
        <p:spPr>
          <a:xfrm>
            <a:off x="4298315" y="285750"/>
            <a:ext cx="955040" cy="3111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true"/>
          </p:cNvPicPr>
          <p:nvPr/>
        </p:nvPicPr>
        <p:blipFill>
          <a:blip r:embed="rId4"/>
          <a:srcRect l="-292" t="4548" r="15343" b="64376"/>
          <a:stretch>
            <a:fillRect/>
          </a:stretch>
        </p:blipFill>
        <p:spPr>
          <a:xfrm>
            <a:off x="3134995" y="520065"/>
            <a:ext cx="5945505" cy="4715510"/>
          </a:xfrm>
          <a:prstGeom prst="rect">
            <a:avLst/>
          </a:prstGeom>
        </p:spPr>
      </p:pic>
      <p:sp>
        <p:nvSpPr>
          <p:cNvPr id="2" name="文本框 1"/>
          <p:cNvSpPr txBox="true"/>
          <p:nvPr/>
        </p:nvSpPr>
        <p:spPr>
          <a:xfrm>
            <a:off x="3134995" y="5548630"/>
            <a:ext cx="57912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   2018</a:t>
            </a:r>
            <a:r>
              <a:rPr lang="zh-CN" altLang="en-US">
                <a:sym typeface="+mn-ea"/>
              </a:rPr>
              <a:t>年</a:t>
            </a:r>
            <a:r>
              <a:rPr lang="en-US" altLang="zh-CN">
                <a:sym typeface="+mn-ea"/>
              </a:rPr>
              <a:t>5</a:t>
            </a:r>
            <a:r>
              <a:rPr lang="zh-CN" altLang="en-US">
                <a:sym typeface="+mn-ea"/>
              </a:rPr>
              <a:t>月，</a:t>
            </a:r>
            <a:r>
              <a:rPr lang="zh-CN" altLang="en-US"/>
              <a:t>作者于韩国首尔国立国际教育院发表演讲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3" name="图片 2" descr="7fce1880e26fb9cae061939969df83f"/>
          <p:cNvPicPr>
            <a:picLocks noChangeAspect="true"/>
          </p:cNvPicPr>
          <p:nvPr/>
        </p:nvPicPr>
        <p:blipFill>
          <a:blip r:embed="rId4"/>
          <a:srcRect t="15335" r="2472"/>
          <a:stretch>
            <a:fillRect/>
          </a:stretch>
        </p:blipFill>
        <p:spPr>
          <a:xfrm>
            <a:off x="3226435" y="680720"/>
            <a:ext cx="5739130" cy="54965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 descr="714cf2a3da32707bc34c8232bcd4efe"/>
          <p:cNvPicPr>
            <a:picLocks noChangeAspect="true"/>
          </p:cNvPicPr>
          <p:nvPr/>
        </p:nvPicPr>
        <p:blipFill>
          <a:blip r:embed="rId4"/>
          <a:srcRect t="10064"/>
          <a:stretch>
            <a:fillRect/>
          </a:stretch>
        </p:blipFill>
        <p:spPr>
          <a:xfrm>
            <a:off x="3422650" y="465455"/>
            <a:ext cx="5346065" cy="5927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 descr="9fd73b67cbbde0a2dace30c479979fd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4173855" y="368935"/>
            <a:ext cx="3843821" cy="6120000"/>
          </a:xfrm>
          <a:prstGeom prst="rect">
            <a:avLst/>
          </a:prstGeom>
        </p:spPr>
      </p:pic>
      <p:pic>
        <p:nvPicPr>
          <p:cNvPr id="4" name="图片 3" descr="9fd73b67cbbde0a2dace30c479979fd"/>
          <p:cNvPicPr>
            <a:picLocks noChangeAspect="true"/>
          </p:cNvPicPr>
          <p:nvPr/>
        </p:nvPicPr>
        <p:blipFill>
          <a:blip r:embed="rId4"/>
          <a:srcRect l="1024" t="94719" r="76342"/>
          <a:stretch>
            <a:fillRect/>
          </a:stretch>
        </p:blipFill>
        <p:spPr>
          <a:xfrm>
            <a:off x="4418965" y="6186170"/>
            <a:ext cx="947420" cy="293370"/>
          </a:xfrm>
          <a:prstGeom prst="rect">
            <a:avLst/>
          </a:prstGeom>
        </p:spPr>
      </p:pic>
      <p:sp>
        <p:nvSpPr>
          <p:cNvPr id="5" name="文本框 4"/>
          <p:cNvSpPr txBox="true"/>
          <p:nvPr/>
        </p:nvSpPr>
        <p:spPr>
          <a:xfrm>
            <a:off x="4486910" y="6153785"/>
            <a:ext cx="15303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(</a:t>
            </a:r>
            <a:endParaRPr lang="en-US" altLang="zh-CN" sz="1400"/>
          </a:p>
        </p:txBody>
      </p:sp>
      <p:pic>
        <p:nvPicPr>
          <p:cNvPr id="7" name="图片 6"/>
          <p:cNvPicPr>
            <a:picLocks noChangeAspect="true"/>
          </p:cNvPicPr>
          <p:nvPr/>
        </p:nvPicPr>
        <p:blipFill>
          <a:blip r:embed="rId5"/>
          <a:srcRect l="3143" t="404" r="85100" b="60911"/>
          <a:stretch>
            <a:fillRect/>
          </a:stretch>
        </p:blipFill>
        <p:spPr>
          <a:xfrm>
            <a:off x="6943090" y="368935"/>
            <a:ext cx="758825" cy="26777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4269740" y="368935"/>
            <a:ext cx="3652520" cy="61201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 descr="20630325e749603adebc1d44b04d42d"/>
          <p:cNvPicPr>
            <a:picLocks noChangeAspect="true"/>
          </p:cNvPicPr>
          <p:nvPr/>
        </p:nvPicPr>
        <p:blipFill>
          <a:blip r:embed="rId4"/>
          <a:srcRect l="7888"/>
          <a:stretch>
            <a:fillRect/>
          </a:stretch>
        </p:blipFill>
        <p:spPr>
          <a:xfrm>
            <a:off x="4112895" y="368935"/>
            <a:ext cx="4337685" cy="61201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true"/>
          </p:cNvPicPr>
          <p:nvPr/>
        </p:nvPicPr>
        <p:blipFill>
          <a:blip r:embed="rId5"/>
          <a:srcRect l="3143" t="404" r="85100" b="60911"/>
          <a:stretch>
            <a:fillRect/>
          </a:stretch>
        </p:blipFill>
        <p:spPr>
          <a:xfrm>
            <a:off x="4112895" y="368935"/>
            <a:ext cx="749300" cy="26777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3" name="图片 2" descr="247b7139128c3f2b82bee9a73f1a2a0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3891280" y="368935"/>
            <a:ext cx="4410000" cy="6120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true"/>
          </p:cNvPicPr>
          <p:nvPr/>
        </p:nvPicPr>
        <p:blipFill>
          <a:blip r:embed="rId5"/>
          <a:srcRect l="3143" t="404" r="85100" b="60911"/>
          <a:stretch>
            <a:fillRect/>
          </a:stretch>
        </p:blipFill>
        <p:spPr>
          <a:xfrm>
            <a:off x="7499985" y="368935"/>
            <a:ext cx="543560" cy="26777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 descr="d0c7d38ee2f8c846731ff88784ee9f7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3865880" y="368935"/>
            <a:ext cx="4460030" cy="6120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true"/>
          </p:cNvPicPr>
          <p:nvPr/>
        </p:nvPicPr>
        <p:blipFill>
          <a:blip r:embed="rId5"/>
          <a:srcRect l="3143" t="404" r="85100" b="60911"/>
          <a:stretch>
            <a:fillRect/>
          </a:stretch>
        </p:blipFill>
        <p:spPr>
          <a:xfrm>
            <a:off x="3865880" y="368935"/>
            <a:ext cx="884555" cy="26777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true"/>
          </p:cNvPicPr>
          <p:nvPr/>
        </p:nvPicPr>
        <p:blipFill>
          <a:blip r:embed="rId5"/>
          <a:srcRect l="3143" t="404" r="85100" b="60911"/>
          <a:stretch>
            <a:fillRect/>
          </a:stretch>
        </p:blipFill>
        <p:spPr>
          <a:xfrm rot="5400000">
            <a:off x="5989320" y="4305300"/>
            <a:ext cx="213360" cy="44602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true"/>
          </p:cNvPicPr>
          <p:nvPr/>
        </p:nvPicPr>
        <p:blipFill>
          <a:blip r:embed="rId5"/>
          <a:srcRect l="3143" t="404" r="85100" b="60911"/>
          <a:stretch>
            <a:fillRect/>
          </a:stretch>
        </p:blipFill>
        <p:spPr>
          <a:xfrm rot="5400000">
            <a:off x="5989320" y="-1891665"/>
            <a:ext cx="213360" cy="446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 descr="6717067ae24dee81f0fc7b3a0efa2c2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3928745" y="368935"/>
            <a:ext cx="4333841" cy="612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true"/>
          </p:cNvPicPr>
          <p:nvPr/>
        </p:nvPicPr>
        <p:blipFill>
          <a:blip r:embed="rId5"/>
          <a:srcRect l="3143" t="404" r="85100" b="60911"/>
          <a:stretch>
            <a:fillRect/>
          </a:stretch>
        </p:blipFill>
        <p:spPr>
          <a:xfrm rot="5400000">
            <a:off x="7015480" y="635635"/>
            <a:ext cx="1513840" cy="9804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true"/>
          </p:cNvPicPr>
          <p:nvPr/>
        </p:nvPicPr>
        <p:blipFill>
          <a:blip r:embed="rId5"/>
          <a:srcRect l="3143" t="404" r="85100" b="60911"/>
          <a:stretch>
            <a:fillRect/>
          </a:stretch>
        </p:blipFill>
        <p:spPr>
          <a:xfrm rot="5400000">
            <a:off x="7676515" y="5981065"/>
            <a:ext cx="330835" cy="6864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 descr="cf045a2cd70b632abf475b317fb5876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4084955" y="368935"/>
            <a:ext cx="4022090" cy="61201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3" name="图片 2" descr="88d2cc9b589951ea70fef6336835cd9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4235450" y="368935"/>
            <a:ext cx="3721841" cy="612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true"/>
          </p:cNvPicPr>
          <p:nvPr/>
        </p:nvPicPr>
        <p:blipFill>
          <a:blip r:embed="rId5"/>
          <a:srcRect l="3143" t="404" r="85100" b="60911"/>
          <a:stretch>
            <a:fillRect/>
          </a:stretch>
        </p:blipFill>
        <p:spPr>
          <a:xfrm rot="5400000">
            <a:off x="3968750" y="811530"/>
            <a:ext cx="1513840" cy="9804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true"/>
          </p:cNvPicPr>
          <p:nvPr/>
        </p:nvPicPr>
        <p:blipFill>
          <a:blip r:embed="rId5"/>
          <a:srcRect l="3143" t="404" r="85100" b="60911"/>
          <a:stretch>
            <a:fillRect/>
          </a:stretch>
        </p:blipFill>
        <p:spPr>
          <a:xfrm rot="5400000">
            <a:off x="4482465" y="5755640"/>
            <a:ext cx="487045" cy="980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4141470" y="368935"/>
            <a:ext cx="3908211" cy="612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true"/>
          </p:cNvPicPr>
          <p:nvPr/>
        </p:nvPicPr>
        <p:blipFill>
          <a:blip r:embed="rId5"/>
          <a:srcRect l="3143" t="404" r="85100" b="60911"/>
          <a:stretch>
            <a:fillRect/>
          </a:stretch>
        </p:blipFill>
        <p:spPr>
          <a:xfrm rot="5400000">
            <a:off x="7032625" y="865505"/>
            <a:ext cx="1513840" cy="5213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true"/>
          </p:cNvPicPr>
          <p:nvPr/>
        </p:nvPicPr>
        <p:blipFill>
          <a:blip r:embed="rId5"/>
          <a:srcRect l="3143" t="404" r="85100" b="60911"/>
          <a:stretch>
            <a:fillRect/>
          </a:stretch>
        </p:blipFill>
        <p:spPr>
          <a:xfrm rot="5400000">
            <a:off x="7458075" y="5897245"/>
            <a:ext cx="495935" cy="687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4277995" y="368935"/>
            <a:ext cx="3636718" cy="612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true"/>
          </p:cNvPicPr>
          <p:nvPr/>
        </p:nvPicPr>
        <p:blipFill>
          <a:blip r:embed="rId5"/>
          <a:srcRect l="3143" t="404" r="85100" b="60911"/>
          <a:stretch>
            <a:fillRect/>
          </a:stretch>
        </p:blipFill>
        <p:spPr>
          <a:xfrm rot="5400000">
            <a:off x="3771900" y="5471160"/>
            <a:ext cx="1513840" cy="5213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true"/>
          </p:cNvPicPr>
          <p:nvPr/>
        </p:nvPicPr>
        <p:blipFill>
          <a:blip r:embed="rId5"/>
          <a:srcRect l="3143" t="404" r="85100" b="60911"/>
          <a:stretch>
            <a:fillRect/>
          </a:stretch>
        </p:blipFill>
        <p:spPr>
          <a:xfrm rot="5400000">
            <a:off x="3547110" y="1089660"/>
            <a:ext cx="1856105" cy="414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true"/>
          </p:cNvPicPr>
          <p:nvPr/>
        </p:nvPicPr>
        <p:blipFill>
          <a:blip r:embed="rId5"/>
          <a:srcRect l="3143" t="404" r="85100" b="60911"/>
          <a:stretch>
            <a:fillRect/>
          </a:stretch>
        </p:blipFill>
        <p:spPr>
          <a:xfrm rot="5400000">
            <a:off x="4566285" y="455930"/>
            <a:ext cx="655320" cy="619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true"/>
          </p:cNvPicPr>
          <p:nvPr/>
        </p:nvPicPr>
        <p:blipFill>
          <a:blip r:embed="rId5"/>
          <a:srcRect l="3143" t="404" r="85100" b="60911"/>
          <a:stretch>
            <a:fillRect/>
          </a:stretch>
        </p:blipFill>
        <p:spPr>
          <a:xfrm rot="5400000">
            <a:off x="4949825" y="3295650"/>
            <a:ext cx="6120765" cy="2673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true"/>
          </p:cNvPicPr>
          <p:nvPr/>
        </p:nvPicPr>
        <p:blipFill>
          <a:blip r:embed="rId4"/>
          <a:srcRect l="3561" t="44242" r="4153" b="24611"/>
          <a:stretch>
            <a:fillRect/>
          </a:stretch>
        </p:blipFill>
        <p:spPr>
          <a:xfrm>
            <a:off x="2762250" y="989965"/>
            <a:ext cx="6667500" cy="48774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true"/>
          </p:cNvPicPr>
          <p:nvPr/>
        </p:nvPicPr>
        <p:blipFill>
          <a:blip r:embed="rId4"/>
          <a:srcRect l="62822" t="71874" r="23125" b="25040"/>
          <a:stretch>
            <a:fillRect/>
          </a:stretch>
        </p:blipFill>
        <p:spPr>
          <a:xfrm>
            <a:off x="8074025" y="5422265"/>
            <a:ext cx="1216025" cy="420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9029" y="1412394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sp>
        <p:nvSpPr>
          <p:cNvPr id="14" name="文本框 13"/>
          <p:cNvSpPr txBox="true"/>
          <p:nvPr/>
        </p:nvSpPr>
        <p:spPr>
          <a:xfrm>
            <a:off x="3555365" y="1120775"/>
            <a:ext cx="508063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1">
                <a:solidFill>
                  <a:srgbClr val="00B050"/>
                </a:solidFill>
                <a:latin typeface="方正魏碑_GBK" panose="02000000000000000000" charset="-122"/>
                <a:ea typeface="方正魏碑_GBK" panose="02000000000000000000" charset="-122"/>
              </a:rPr>
              <a:t>温馨说明</a:t>
            </a:r>
            <a:endParaRPr lang="zh-CN" altLang="en-US" sz="3200">
              <a:latin typeface="方正魏碑_GBK" panose="02000000000000000000" charset="-122"/>
              <a:ea typeface="方正魏碑_GBK" panose="02000000000000000000" charset="-122"/>
            </a:endParaRPr>
          </a:p>
          <a:p>
            <a:pPr algn="ctr"/>
            <a:endParaRPr lang="zh-CN" altLang="en-US"/>
          </a:p>
          <a:p>
            <a:pPr indent="457200" fontAlgn="auto"/>
            <a:r>
              <a:rPr lang="zh-CN" altLang="en-US" sz="2000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《工作方法创新研究》</a:t>
            </a:r>
            <a:r>
              <a:rPr lang="zh-CN" altLang="en-US" sz="2000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  <a:sym typeface="+mn-ea"/>
              </a:rPr>
              <a:t>《方法就是素质》</a:t>
            </a:r>
            <a:r>
              <a:rPr lang="zh-CN" altLang="en-US" sz="2000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《教育方法与教育生态创新研究》的三本创新系列纸质书，在河南省新华书店中原图书大厦均有销售。可微信购书</a:t>
            </a:r>
            <a:r>
              <a:rPr lang="en-US" altLang="zh-CN" sz="2000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:</a:t>
            </a:r>
            <a:endParaRPr lang="en-US" altLang="zh-CN" sz="2000">
              <a:solidFill>
                <a:srgbClr val="FF0000"/>
              </a:solidFill>
              <a:latin typeface="方正魏碑_GBK" panose="02000000000000000000" charset="-122"/>
              <a:ea typeface="方正魏碑_GBK" panose="02000000000000000000" charset="-122"/>
              <a:cs typeface="方正魏碑_GBK" panose="02000000000000000000" charset="-122"/>
            </a:endParaRPr>
          </a:p>
          <a:p>
            <a:pPr indent="457200" fontAlgn="auto"/>
            <a:r>
              <a:rPr lang="zh-CN" altLang="en-US" sz="2000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微信号</a:t>
            </a:r>
            <a:r>
              <a:rPr lang="en-US" altLang="zh-CN" sz="2000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19137629260</a:t>
            </a:r>
            <a:r>
              <a:rPr lang="zh-CN" altLang="en-US" sz="2000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；</a:t>
            </a:r>
            <a:endParaRPr lang="zh-CN" altLang="en-US" sz="2000">
              <a:solidFill>
                <a:srgbClr val="FF0000"/>
              </a:solidFill>
              <a:latin typeface="方正魏碑_GBK" panose="02000000000000000000" charset="-122"/>
              <a:ea typeface="方正魏碑_GBK" panose="02000000000000000000" charset="-122"/>
              <a:cs typeface="方正魏碑_GBK" panose="02000000000000000000" charset="-122"/>
            </a:endParaRPr>
          </a:p>
          <a:p>
            <a:pPr indent="457200" fontAlgn="auto"/>
            <a:r>
              <a:rPr lang="zh-CN" altLang="en-US" sz="2000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电话：</a:t>
            </a:r>
            <a:r>
              <a:rPr lang="en-US" altLang="zh-CN" sz="2000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0371-66287809</a:t>
            </a:r>
            <a:r>
              <a:rPr lang="zh-CN" altLang="en-US" sz="2000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；</a:t>
            </a:r>
            <a:endParaRPr lang="zh-CN" altLang="en-US" sz="2000">
              <a:solidFill>
                <a:srgbClr val="FF0000"/>
              </a:solidFill>
              <a:latin typeface="方正魏碑_GBK" panose="02000000000000000000" charset="-122"/>
              <a:ea typeface="方正魏碑_GBK" panose="02000000000000000000" charset="-122"/>
              <a:cs typeface="方正魏碑_GBK" panose="02000000000000000000" charset="-122"/>
            </a:endParaRPr>
          </a:p>
          <a:p>
            <a:pPr indent="457200" fontAlgn="auto"/>
            <a:r>
              <a:rPr lang="zh-CN" altLang="en-US" sz="2000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地址：郑州市管城回族区人民路</a:t>
            </a:r>
            <a:r>
              <a:rPr lang="en-US" altLang="zh-CN" sz="2000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22</a:t>
            </a:r>
            <a:r>
              <a:rPr lang="zh-CN" altLang="en-US" sz="2000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号。</a:t>
            </a:r>
            <a:endParaRPr lang="zh-CN" altLang="en-US" sz="2000">
              <a:solidFill>
                <a:srgbClr val="FF0000"/>
              </a:solidFill>
              <a:latin typeface="方正魏碑_GBK" panose="02000000000000000000" charset="-122"/>
              <a:ea typeface="方正魏碑_GBK" panose="02000000000000000000" charset="-122"/>
              <a:cs typeface="方正魏碑_GBK" panose="02000000000000000000" charset="-122"/>
            </a:endParaRPr>
          </a:p>
          <a:p>
            <a:pPr indent="457200" fontAlgn="auto"/>
            <a:r>
              <a:rPr lang="zh-CN" altLang="en-US" sz="2000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另外，《教育方法与教育生态创新研究》的电子版图书可从微信上购置。</a:t>
            </a:r>
            <a:endParaRPr lang="zh-CN" altLang="en-US" sz="2000">
              <a:solidFill>
                <a:srgbClr val="FF0000"/>
              </a:solidFill>
              <a:latin typeface="方正魏碑_GBK" panose="02000000000000000000" charset="-122"/>
              <a:ea typeface="方正魏碑_GBK" panose="02000000000000000000" charset="-122"/>
              <a:cs typeface="方正魏碑_GBK" panose="02000000000000000000" charset="-122"/>
            </a:endParaRPr>
          </a:p>
          <a:p>
            <a:pPr indent="457200" fontAlgn="auto"/>
            <a:r>
              <a:rPr lang="en-US" altLang="zh-CN" sz="2000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#</a:t>
            </a:r>
            <a:r>
              <a:rPr lang="zh-CN" altLang="en-US" sz="2000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小程序：</a:t>
            </a:r>
            <a:r>
              <a:rPr lang="en-US" altLang="zh-CN" sz="2000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//</a:t>
            </a:r>
            <a:r>
              <a:rPr lang="zh-CN" altLang="en-US" sz="2000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河南电子音像出版社有限公司</a:t>
            </a:r>
            <a:r>
              <a:rPr lang="en-US" altLang="zh-CN" sz="2000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/</a:t>
            </a:r>
            <a:r>
              <a:rPr lang="zh-CN" altLang="en-US" sz="2000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教育方法与教育生态创新研究</a:t>
            </a:r>
            <a:r>
              <a:rPr lang="en-US" altLang="zh-CN" sz="2000">
                <a:solidFill>
                  <a:srgbClr val="FF0000"/>
                </a:solidFill>
                <a:latin typeface="方正魏碑_GBK" panose="02000000000000000000" charset="-122"/>
                <a:ea typeface="方正魏碑_GBK" panose="02000000000000000000" charset="-122"/>
                <a:cs typeface="方正魏碑_GBK" panose="02000000000000000000" charset="-122"/>
              </a:rPr>
              <a:t>/D7st7WBT9mpONpf</a:t>
            </a:r>
            <a:endParaRPr lang="en-US" altLang="zh-CN" sz="2000">
              <a:solidFill>
                <a:srgbClr val="FF0000"/>
              </a:solidFill>
              <a:latin typeface="方正魏碑_GBK" panose="02000000000000000000" charset="-122"/>
              <a:ea typeface="方正魏碑_GBK" panose="02000000000000000000" charset="-122"/>
              <a:cs typeface="方正魏碑_GBK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-9525"/>
            <a:ext cx="3134995" cy="10928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true"/>
          </p:cNvPicPr>
          <p:nvPr/>
        </p:nvPicPr>
        <p:blipFill>
          <a:blip r:embed="rId4"/>
          <a:srcRect l="747" b="10708"/>
          <a:stretch>
            <a:fillRect/>
          </a:stretch>
        </p:blipFill>
        <p:spPr>
          <a:xfrm>
            <a:off x="1965325" y="588645"/>
            <a:ext cx="3879215" cy="5464810"/>
          </a:xfrm>
          <a:prstGeom prst="rect">
            <a:avLst/>
          </a:prstGeom>
        </p:spPr>
      </p:pic>
      <p:pic>
        <p:nvPicPr>
          <p:cNvPr id="14" name="图片 13"/>
          <p:cNvPicPr/>
          <p:nvPr/>
        </p:nvPicPr>
        <p:blipFill>
          <a:blip r:embed="rId5"/>
          <a:srcRect t="18842" r="6300" b="20462"/>
          <a:stretch>
            <a:fillRect/>
          </a:stretch>
        </p:blipFill>
        <p:spPr>
          <a:xfrm>
            <a:off x="6148705" y="588645"/>
            <a:ext cx="3880800" cy="54648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3801745" y="666750"/>
            <a:ext cx="4587875" cy="5524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 descr="f7d5a4c5294598790e3344c2730233b"/>
          <p:cNvPicPr>
            <a:picLocks noChangeAspect="true"/>
          </p:cNvPicPr>
          <p:nvPr/>
        </p:nvPicPr>
        <p:blipFill>
          <a:blip r:embed="rId4"/>
          <a:srcRect r="552" b="41610"/>
          <a:stretch>
            <a:fillRect/>
          </a:stretch>
        </p:blipFill>
        <p:spPr>
          <a:xfrm>
            <a:off x="3974465" y="368935"/>
            <a:ext cx="4242435" cy="61201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true"/>
          </p:cNvPicPr>
          <p:nvPr/>
        </p:nvPicPr>
        <p:blipFill>
          <a:blip r:embed="rId5"/>
          <a:srcRect l="3143" t="404" r="85100" b="60911"/>
          <a:stretch>
            <a:fillRect/>
          </a:stretch>
        </p:blipFill>
        <p:spPr>
          <a:xfrm>
            <a:off x="7847965" y="368935"/>
            <a:ext cx="368935" cy="16014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true"/>
          </p:cNvPicPr>
          <p:nvPr/>
        </p:nvPicPr>
        <p:blipFill>
          <a:blip r:embed="rId5"/>
          <a:srcRect l="3143" t="404" r="85100" b="60911"/>
          <a:stretch>
            <a:fillRect/>
          </a:stretch>
        </p:blipFill>
        <p:spPr>
          <a:xfrm>
            <a:off x="6870700" y="6187440"/>
            <a:ext cx="1346200" cy="3016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true"/>
          </p:cNvPicPr>
          <p:nvPr/>
        </p:nvPicPr>
        <p:blipFill>
          <a:blip r:embed="rId4"/>
          <a:srcRect l="-458" b="30515"/>
          <a:stretch>
            <a:fillRect/>
          </a:stretch>
        </p:blipFill>
        <p:spPr>
          <a:xfrm>
            <a:off x="3997960" y="368935"/>
            <a:ext cx="4176395" cy="61201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true"/>
          </p:cNvPicPr>
          <p:nvPr/>
        </p:nvPicPr>
        <p:blipFill>
          <a:blip r:embed="rId4"/>
          <a:srcRect b="96121"/>
          <a:stretch>
            <a:fillRect/>
          </a:stretch>
        </p:blipFill>
        <p:spPr>
          <a:xfrm rot="5400000">
            <a:off x="5183505" y="3331210"/>
            <a:ext cx="6120130" cy="195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true"/>
          </p:cNvPicPr>
          <p:nvPr/>
        </p:nvPicPr>
        <p:blipFill rotWithShape="true">
          <a:blip r:embed="rId1" cstate="screen"/>
          <a:srcRect/>
          <a:stretch>
            <a:fillRect/>
          </a:stretch>
        </p:blipFill>
        <p:spPr>
          <a:xfrm>
            <a:off x="8411210" y="5992495"/>
            <a:ext cx="3792220" cy="864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344" y="1421919"/>
            <a:ext cx="1726094" cy="10458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true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3134995" cy="10928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true"/>
          </p:cNvPicPr>
          <p:nvPr/>
        </p:nvPicPr>
        <p:blipFill>
          <a:blip r:embed="rId4"/>
          <a:srcRect t="8155"/>
          <a:stretch>
            <a:fillRect/>
          </a:stretch>
        </p:blipFill>
        <p:spPr>
          <a:xfrm>
            <a:off x="4270375" y="618490"/>
            <a:ext cx="3651250" cy="5621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true"/>
          </p:cNvPicPr>
          <p:nvPr/>
        </p:nvPicPr>
        <p:blipFill>
          <a:blip r:embed="rId4"/>
          <a:srcRect t="8155" r="96139"/>
          <a:stretch>
            <a:fillRect/>
          </a:stretch>
        </p:blipFill>
        <p:spPr>
          <a:xfrm>
            <a:off x="4148455" y="618490"/>
            <a:ext cx="140970" cy="5621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true"/>
          </p:cNvPicPr>
          <p:nvPr/>
        </p:nvPicPr>
        <p:blipFill>
          <a:blip r:embed="rId5"/>
          <a:srcRect l="3143" t="404" r="85100" b="60911"/>
          <a:stretch>
            <a:fillRect/>
          </a:stretch>
        </p:blipFill>
        <p:spPr>
          <a:xfrm>
            <a:off x="7607935" y="634365"/>
            <a:ext cx="231140" cy="26777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true"/>
          </p:cNvPicPr>
          <p:nvPr/>
        </p:nvPicPr>
        <p:blipFill>
          <a:blip r:embed="rId5"/>
          <a:srcRect l="3143" t="404" r="85100" b="60911"/>
          <a:stretch>
            <a:fillRect/>
          </a:stretch>
        </p:blipFill>
        <p:spPr>
          <a:xfrm>
            <a:off x="6116320" y="5796280"/>
            <a:ext cx="1795780" cy="2825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true"/>
          </p:cNvPicPr>
          <p:nvPr/>
        </p:nvPicPr>
        <p:blipFill>
          <a:blip r:embed="rId4"/>
          <a:srcRect l="25983" t="24611" r="51409" b="67898"/>
          <a:stretch>
            <a:fillRect/>
          </a:stretch>
        </p:blipFill>
        <p:spPr>
          <a:xfrm>
            <a:off x="5465445" y="1645285"/>
            <a:ext cx="825500" cy="4584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false" advTm="0">
        <p:wipe dir="d"/>
      </p:transition>
    </mc:Choice>
    <mc:Fallback>
      <p:transition spd="slow" advClick="false" advTm="0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rid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true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noFill/>
        <a:noFill/>
        <a:noFill/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true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false"/>
        </a:gradFill>
        <a:gradFill rotWithShape="true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false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true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false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true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false"/>
        </a:gradFill>
        <a:gradFill rotWithShape="true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false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true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false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1168</Words>
  <Application>WPS 演示</Application>
  <PresentationFormat>自定义</PresentationFormat>
  <Paragraphs>37</Paragraphs>
  <Slides>66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83" baseType="lpstr">
      <vt:lpstr>Arial</vt:lpstr>
      <vt:lpstr>宋体</vt:lpstr>
      <vt:lpstr>Wingdings</vt:lpstr>
      <vt:lpstr>DejaVu Sans</vt:lpstr>
      <vt:lpstr>方正魏碑_GBK</vt:lpstr>
      <vt:lpstr>楷体</vt:lpstr>
      <vt:lpstr>方正楷体_GBK</vt:lpstr>
      <vt:lpstr>方正黑体_GBK</vt:lpstr>
      <vt:lpstr>汉仪中宋简</vt:lpstr>
      <vt:lpstr>等线</vt:lpstr>
      <vt:lpstr>文泉驿微米黑</vt:lpstr>
      <vt:lpstr>微软雅黑</vt:lpstr>
      <vt:lpstr>宋体</vt:lpstr>
      <vt:lpstr>Arial Unicode MS</vt:lpstr>
      <vt:lpstr>Calibri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uos</cp:lastModifiedBy>
  <cp:revision>603</cp:revision>
  <dcterms:created xsi:type="dcterms:W3CDTF">2022-03-22T09:55:58Z</dcterms:created>
  <dcterms:modified xsi:type="dcterms:W3CDTF">2022-03-22T09:55:58Z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2052-11.8.2.10290</vt:lpwstr>
  </property>
  <property fmtid="{D5CDD505-2E9C-101B-9397-08002B2CF9AE}" pid="3" name="ICV">
    <vt:lpwstr>DBC1E2449AD7417D8D9733141FEC15E2</vt:lpwstr>
  </property>
</Properties>
</file>